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4" r:id="rId1"/>
  </p:sldMasterIdLst>
  <p:notesMasterIdLst>
    <p:notesMasterId r:id="rId30"/>
  </p:notesMasterIdLst>
  <p:sldIdLst>
    <p:sldId id="270" r:id="rId2"/>
    <p:sldId id="276" r:id="rId3"/>
    <p:sldId id="277" r:id="rId4"/>
    <p:sldId id="283" r:id="rId5"/>
    <p:sldId id="284" r:id="rId6"/>
    <p:sldId id="279" r:id="rId7"/>
    <p:sldId id="280" r:id="rId8"/>
    <p:sldId id="301" r:id="rId9"/>
    <p:sldId id="282" r:id="rId10"/>
    <p:sldId id="313" r:id="rId11"/>
    <p:sldId id="287" r:id="rId12"/>
    <p:sldId id="311" r:id="rId13"/>
    <p:sldId id="312" r:id="rId14"/>
    <p:sldId id="288" r:id="rId15"/>
    <p:sldId id="304" r:id="rId16"/>
    <p:sldId id="298" r:id="rId17"/>
    <p:sldId id="302" r:id="rId18"/>
    <p:sldId id="303" r:id="rId19"/>
    <p:sldId id="305" r:id="rId20"/>
    <p:sldId id="306" r:id="rId21"/>
    <p:sldId id="307" r:id="rId22"/>
    <p:sldId id="308" r:id="rId23"/>
    <p:sldId id="309" r:id="rId24"/>
    <p:sldId id="314" r:id="rId25"/>
    <p:sldId id="315" r:id="rId26"/>
    <p:sldId id="316" r:id="rId27"/>
    <p:sldId id="293" r:id="rId28"/>
    <p:sldId id="295" r:id="rId29"/>
  </p:sldIdLst>
  <p:sldSz cx="9144000" cy="6858000" type="screen4x3"/>
  <p:notesSz cx="6648450" cy="97742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660"/>
  </p:normalViewPr>
  <p:slideViewPr>
    <p:cSldViewPr>
      <p:cViewPr>
        <p:scale>
          <a:sx n="115" d="100"/>
          <a:sy n="115" d="100"/>
        </p:scale>
        <p:origin x="-144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280</c:v>
                </c:pt>
                <c:pt idx="1">
                  <c:v>446</c:v>
                </c:pt>
                <c:pt idx="2">
                  <c:v>302</c:v>
                </c:pt>
                <c:pt idx="3">
                  <c:v>435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5173248"/>
        <c:axId val="124415360"/>
        <c:axId val="0"/>
      </c:bar3DChart>
      <c:catAx>
        <c:axId val="45173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2">
                    <a:lumMod val="75000"/>
                  </a:schemeClr>
                </a:solidFill>
                <a:latin typeface="Algerian" pitchFamily="82" charset="0"/>
              </a:defRPr>
            </a:pPr>
            <a:endParaRPr lang="ru-RU"/>
          </a:p>
        </c:txPr>
        <c:crossAx val="124415360"/>
        <c:crosses val="autoZero"/>
        <c:auto val="1"/>
        <c:lblAlgn val="ctr"/>
        <c:lblOffset val="100"/>
        <c:noMultiLvlLbl val="0"/>
      </c:catAx>
      <c:valAx>
        <c:axId val="1244153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0" i="0">
                <a:solidFill>
                  <a:schemeClr val="tx2">
                    <a:lumMod val="75000"/>
                  </a:schemeClr>
                </a:solidFill>
                <a:latin typeface="Algerian" pitchFamily="82" charset="0"/>
              </a:defRPr>
            </a:pPr>
            <a:endParaRPr lang="ru-RU"/>
          </a:p>
        </c:txPr>
        <c:crossAx val="451732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303202342636146E-2"/>
          <c:y val="0.17239985197575189"/>
          <c:w val="0.35287727209141079"/>
          <c:h val="0.6148845424636200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innerShdw blurRad="63500" dist="50800" dir="10800000">
                <a:prstClr val="black">
                  <a:alpha val="50000"/>
                </a:prstClr>
              </a:innerShdw>
            </a:effectLst>
          </c:spPr>
          <c:explosion val="5"/>
          <c:dPt>
            <c:idx val="0"/>
            <c:bubble3D val="0"/>
            <c:explosion val="6"/>
          </c:dPt>
          <c:dLbls>
            <c:dLbl>
              <c:idx val="0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</a:t>
                    </a:r>
                    <a:r>
                      <a:rPr lang="ru-RU" smtClean="0"/>
                      <a:t>1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</a:t>
                    </a:r>
                    <a:r>
                      <a:rPr lang="ru-RU" smtClean="0"/>
                      <a:t>0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mtClean="0"/>
                      <a:t>8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smtClean="0"/>
                      <a:t>8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ru-RU" smtClean="0"/>
                      <a:t>7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ru-RU" smtClean="0"/>
                      <a:t>6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ru-RU" smtClean="0"/>
                      <a:t>6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ru-RU" smtClean="0"/>
                      <a:t>5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600" i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Лист1!$A$2:$A$10</c:f>
              <c:strCache>
                <c:ptCount val="9"/>
                <c:pt idx="0">
                  <c:v>споры земельно-имущественные </c:v>
                </c:pt>
                <c:pt idx="1">
                  <c:v>споры в налоговой сфере </c:v>
                </c:pt>
                <c:pt idx="2">
                  <c:v>вопросы, связанные с проведением спец. военной операции</c:v>
                </c:pt>
                <c:pt idx="3">
                  <c:v>защита прав интеллектуальной собственности</c:v>
                </c:pt>
                <c:pt idx="4">
                  <c:v>участие в рассмотрении административных дел</c:v>
                </c:pt>
                <c:pt idx="5">
                  <c:v>внесение изменений в законодательство</c:v>
                </c:pt>
                <c:pt idx="6">
                  <c:v>жалобы на решения органов контроля</c:v>
                </c:pt>
                <c:pt idx="7">
                  <c:v>вопросы по линии банковской деятельности</c:v>
                </c:pt>
                <c:pt idx="8">
                  <c:v>жалобы по линии рекламы</c:v>
                </c:pt>
              </c:strCache>
            </c:strRef>
          </c:cat>
          <c:val>
            <c:numRef>
              <c:f>Лист1!$B$2:$B$10</c:f>
              <c:numCache>
                <c:formatCode>0%</c:formatCode>
                <c:ptCount val="9"/>
                <c:pt idx="0">
                  <c:v>0.13</c:v>
                </c:pt>
                <c:pt idx="1">
                  <c:v>0.11</c:v>
                </c:pt>
                <c:pt idx="2">
                  <c:v>0.1</c:v>
                </c:pt>
                <c:pt idx="3">
                  <c:v>0.08</c:v>
                </c:pt>
                <c:pt idx="4">
                  <c:v>0.08</c:v>
                </c:pt>
                <c:pt idx="5">
                  <c:v>7.0000000000000007E-2</c:v>
                </c:pt>
                <c:pt idx="6">
                  <c:v>0.06</c:v>
                </c:pt>
                <c:pt idx="7">
                  <c:v>0.06</c:v>
                </c:pt>
                <c:pt idx="8">
                  <c:v>0.05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42199866478235315"/>
          <c:y val="5.4848649927965072E-2"/>
          <c:w val="0.56846784057279987"/>
          <c:h val="0.93027947741380945"/>
        </c:manualLayout>
      </c:layout>
      <c:overlay val="0"/>
      <c:txPr>
        <a:bodyPr/>
        <a:lstStyle/>
        <a:p>
          <a:pPr>
            <a:defRPr i="1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6201432164102971E-3"/>
          <c:y val="4.8019949964946997E-2"/>
          <c:w val="0.60904937330195619"/>
          <c:h val="0.7686521585178806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проверки. 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i="1">
                    <a:solidFill>
                      <a:schemeClr val="bg2">
                        <a:lumMod val="1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  <c:pt idx="3">
                  <c:v>2022 г.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0.18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вопросы уголовного преследования; 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i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  <c:pt idx="3">
                  <c:v>2022 г.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0.09</c:v>
                </c:pt>
                <c:pt idx="1">
                  <c:v>0.04</c:v>
                </c:pt>
                <c:pt idx="2">
                  <c:v>7.0000000000000007E-2</c:v>
                </c:pt>
                <c:pt idx="3">
                  <c:v>0.02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налоговые проверки, отчисления в фонды; 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i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  <c:pt idx="3">
                  <c:v>2022 г.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0.09</c:v>
                </c:pt>
                <c:pt idx="1">
                  <c:v>0.11</c:v>
                </c:pt>
                <c:pt idx="2">
                  <c:v>0.12</c:v>
                </c:pt>
                <c:pt idx="3">
                  <c:v>0.11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вопросы по земельно-имущественным отношениям; 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i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  <c:pt idx="3">
                  <c:v>2022 г.</c:v>
                </c:pt>
              </c:strCache>
            </c:strRef>
          </c:cat>
          <c:val>
            <c:numRef>
              <c:f>Лист1!$E$2:$E$5</c:f>
              <c:numCache>
                <c:formatCode>0%</c:formatCode>
                <c:ptCount val="4"/>
                <c:pt idx="0">
                  <c:v>0.17</c:v>
                </c:pt>
                <c:pt idx="1">
                  <c:v>0.05</c:v>
                </c:pt>
                <c:pt idx="2">
                  <c:v>0.05</c:v>
                </c:pt>
                <c:pt idx="3">
                  <c:v>0.13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6225920"/>
        <c:axId val="44597248"/>
        <c:axId val="0"/>
      </c:bar3DChart>
      <c:catAx>
        <c:axId val="1262259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4597248"/>
        <c:crosses val="autoZero"/>
        <c:auto val="1"/>
        <c:lblAlgn val="ctr"/>
        <c:lblOffset val="100"/>
        <c:noMultiLvlLbl val="0"/>
      </c:catAx>
      <c:valAx>
        <c:axId val="44597248"/>
        <c:scaling>
          <c:orientation val="minMax"/>
        </c:scaling>
        <c:delete val="1"/>
        <c:axPos val="l"/>
        <c:majorGridlines/>
        <c:numFmt formatCode="0%" sourceLinked="1"/>
        <c:majorTickMark val="out"/>
        <c:minorTickMark val="none"/>
        <c:tickLblPos val="nextTo"/>
        <c:crossAx val="1262259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2668630253204194"/>
          <c:y val="9.7391753824692257E-2"/>
          <c:w val="0.32344764723111574"/>
          <c:h val="0.73675903815973498"/>
        </c:manualLayout>
      </c:layout>
      <c:overlay val="0"/>
      <c:txPr>
        <a:bodyPr/>
        <a:lstStyle/>
        <a:p>
          <a:pPr>
            <a:defRPr b="1" i="1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255527163648486E-2"/>
          <c:y val="0"/>
          <c:w val="0.72754114277157611"/>
          <c:h val="0.906300321328253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effectLst>
              <a:innerShdw blurRad="63500" dist="50800" dir="8100000">
                <a:prstClr val="black">
                  <a:alpha val="50000"/>
                </a:prstClr>
              </a:innerShdw>
            </a:effectLst>
          </c:spPr>
          <c:cat>
            <c:strRef>
              <c:f>Лист1!$A$2:$A$3</c:f>
              <c:strCache>
                <c:ptCount val="2"/>
                <c:pt idx="0">
                  <c:v>на 01.01.2022 </c:v>
                </c:pt>
                <c:pt idx="1">
                  <c:v>на 01.01.2023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</c:v>
                </c:pt>
                <c:pt idx="1">
                  <c:v>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15110941779415812"/>
          <c:y val="0.72323060624844437"/>
          <c:w val="0.39263089125362882"/>
          <c:h val="0.27676939375155557"/>
        </c:manualLayout>
      </c:layout>
      <c:overlay val="0"/>
      <c:txPr>
        <a:bodyPr/>
        <a:lstStyle/>
        <a:p>
          <a:pPr>
            <a:defRPr sz="1400" b="1" i="1" baseline="0">
              <a:solidFill>
                <a:schemeClr val="bg2">
                  <a:lumMod val="2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ст.159-159.6 УК РФ (мошенничество)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 01.01.2019 г.</c:v>
                </c:pt>
                <c:pt idx="1">
                  <c:v>01.01.2020 г.</c:v>
                </c:pt>
                <c:pt idx="2">
                  <c:v>01.01.2021 г.</c:v>
                </c:pt>
                <c:pt idx="3">
                  <c:v> 01.01.2022 г.</c:v>
                </c:pt>
                <c:pt idx="4">
                  <c:v> 01.01.2023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40</c:v>
                </c:pt>
                <c:pt idx="1">
                  <c:v>23</c:v>
                </c:pt>
                <c:pt idx="2">
                  <c:v>16</c:v>
                </c:pt>
                <c:pt idx="3">
                  <c:v>12</c:v>
                </c:pt>
                <c:pt idx="4">
                  <c:v>13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ст.160 УК РФ (присвоение и растрата)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 01.01.2019 г.</c:v>
                </c:pt>
                <c:pt idx="1">
                  <c:v>01.01.2020 г.</c:v>
                </c:pt>
                <c:pt idx="2">
                  <c:v>01.01.2021 г.</c:v>
                </c:pt>
                <c:pt idx="3">
                  <c:v> 01.01.2022 г.</c:v>
                </c:pt>
                <c:pt idx="4">
                  <c:v> 01.01.2023 г.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ст.171-174.1 УК РФ (незак.предпр., банк.деятельность, создание ЮЛ, легализация)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 01.01.2019 г.</c:v>
                </c:pt>
                <c:pt idx="1">
                  <c:v>01.01.2020 г.</c:v>
                </c:pt>
                <c:pt idx="2">
                  <c:v>01.01.2021 г.</c:v>
                </c:pt>
                <c:pt idx="3">
                  <c:v> 01.01.2022 г.</c:v>
                </c:pt>
                <c:pt idx="4">
                  <c:v> 01.01.2023 г.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6</c:v>
                </c:pt>
                <c:pt idx="1">
                  <c:v>7</c:v>
                </c:pt>
                <c:pt idx="2">
                  <c:v>3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ст.180 УК РФ (незак. использ. средств индивидуализации товаров)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 01.01.2019 г.</c:v>
                </c:pt>
                <c:pt idx="1">
                  <c:v>01.01.2020 г.</c:v>
                </c:pt>
                <c:pt idx="2">
                  <c:v>01.01.2021 г.</c:v>
                </c:pt>
                <c:pt idx="3">
                  <c:v> 01.01.2022 г.</c:v>
                </c:pt>
                <c:pt idx="4">
                  <c:v> 01.01.2023 г.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ст.190-192.2 УК РФ ( наруш. правил сдачи государству драг.металлов)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 01.01.2019 г.</c:v>
                </c:pt>
                <c:pt idx="1">
                  <c:v>01.01.2020 г.</c:v>
                </c:pt>
                <c:pt idx="2">
                  <c:v>01.01.2021 г.</c:v>
                </c:pt>
                <c:pt idx="3">
                  <c:v> 01.01.2022 г.</c:v>
                </c:pt>
                <c:pt idx="4">
                  <c:v> 01.01.2023 г.</c:v>
                </c:pt>
              </c:strCache>
            </c:str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6444800"/>
        <c:axId val="44602432"/>
      </c:barChart>
      <c:catAx>
        <c:axId val="2264448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 i="1" baseline="0">
                <a:solidFill>
                  <a:schemeClr val="bg2">
                    <a:lumMod val="25000"/>
                  </a:schemeClr>
                </a:solidFill>
              </a:defRPr>
            </a:pPr>
            <a:endParaRPr lang="ru-RU"/>
          </a:p>
        </c:txPr>
        <c:crossAx val="44602432"/>
        <c:crosses val="autoZero"/>
        <c:auto val="1"/>
        <c:lblAlgn val="ctr"/>
        <c:lblOffset val="100"/>
        <c:noMultiLvlLbl val="0"/>
      </c:catAx>
      <c:valAx>
        <c:axId val="446024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1" baseline="0">
                <a:solidFill>
                  <a:schemeClr val="bg2">
                    <a:lumMod val="25000"/>
                  </a:schemeClr>
                </a:solidFill>
              </a:defRPr>
            </a:pPr>
            <a:endParaRPr lang="ru-RU"/>
          </a:p>
        </c:txPr>
        <c:crossAx val="2264448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740713994741319"/>
          <c:y val="0"/>
          <c:w val="0.31292874865755654"/>
          <c:h val="1"/>
        </c:manualLayout>
      </c:layout>
      <c:overlay val="0"/>
      <c:txPr>
        <a:bodyPr/>
        <a:lstStyle/>
        <a:p>
          <a:pPr>
            <a:defRPr sz="1200" baseline="0">
              <a:solidFill>
                <a:schemeClr val="bg2">
                  <a:lumMod val="2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gradFill rotWithShape="1">
          <a:gsLst>
            <a:gs pos="28000">
              <a:schemeClr val="accent4">
                <a:tint val="18000"/>
                <a:satMod val="120000"/>
                <a:lumMod val="88000"/>
              </a:schemeClr>
            </a:gs>
            <a:gs pos="100000">
              <a:schemeClr val="accent4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4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186489143989193E-2"/>
          <c:y val="0.5373960338876469"/>
          <c:w val="0.96373715485402967"/>
          <c:h val="0.3656501303864172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ст. 159 УК РФ Мошенничество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2400" b="1" i="1">
                    <a:solidFill>
                      <a:schemeClr val="bg2">
                        <a:lumMod val="25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01.01.2022 г.</c:v>
                </c:pt>
                <c:pt idx="1">
                  <c:v>01.01.2023 г.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</c:v>
                </c:pt>
                <c:pt idx="1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ст.171.1 УК РФ  Произв., приобр., хран. товаров и продукции без маркировки 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2400" b="1" i="1">
                    <a:solidFill>
                      <a:schemeClr val="bg2">
                        <a:lumMod val="25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01.01.2022 г.</c:v>
                </c:pt>
                <c:pt idx="1">
                  <c:v>01.01.2023 г.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ст. 159.5 УК РФ  Мошенничество в сфере страхования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400" b="1" i="1">
                    <a:solidFill>
                      <a:schemeClr val="bg2">
                        <a:lumMod val="25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01.01.2022 г.</c:v>
                </c:pt>
                <c:pt idx="1">
                  <c:v>01.01.2023 г.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1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ст. 160 УК РФ Присвоение или растрата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txPr>
              <a:bodyPr/>
              <a:lstStyle/>
              <a:p>
                <a:pPr>
                  <a:defRPr sz="2400" b="1" i="1">
                    <a:solidFill>
                      <a:schemeClr val="bg2">
                        <a:lumMod val="25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01.01.2022 г.</c:v>
                </c:pt>
                <c:pt idx="1">
                  <c:v>01.01.2023 г.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1">
                  <c:v>2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ст.171.2 УК РФ Незаконные организация и проведение азартных игр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2400" b="1" i="1">
                    <a:solidFill>
                      <a:schemeClr val="bg2">
                        <a:lumMod val="25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01.01.2022 г.</c:v>
                </c:pt>
                <c:pt idx="1">
                  <c:v>01.01.2023 г.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1">
                  <c:v>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26479616"/>
        <c:axId val="124418240"/>
        <c:axId val="0"/>
      </c:bar3DChart>
      <c:catAx>
        <c:axId val="22647961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b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4418240"/>
        <c:crosses val="autoZero"/>
        <c:auto val="1"/>
        <c:lblAlgn val="ctr"/>
        <c:lblOffset val="100"/>
        <c:noMultiLvlLbl val="0"/>
      </c:catAx>
      <c:valAx>
        <c:axId val="1244182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647961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"/>
          <c:y val="4.1846892455461276E-2"/>
          <c:w val="0.98156798777290577"/>
          <c:h val="0.49400980285405316"/>
        </c:manualLayout>
      </c:layout>
      <c:overlay val="0"/>
      <c:txPr>
        <a:bodyPr/>
        <a:lstStyle/>
        <a:p>
          <a:pPr>
            <a:defRPr sz="1800" b="1" i="1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59FDCD-AEC1-42F3-9226-AE3B3DC2EBE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33AF2E0-E784-47CB-A2F0-59EE975BBBDE}">
      <dgm:prSet phldrT="[Текст]" custT="1"/>
      <dgm:spPr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pPr algn="ctr"/>
          <a:r>
            <a:rPr lang="ru-RU" sz="1600" b="1" dirty="0" smtClean="0"/>
            <a:t>Указ Президента Российской Федерации от 07.05.2012 № 596 «О долгосрочной государственной экономической политике»; </a:t>
          </a:r>
          <a:endParaRPr lang="ru-RU" sz="1600" dirty="0"/>
        </a:p>
      </dgm:t>
    </dgm:pt>
    <dgm:pt modelId="{D1B54AA0-C55C-412C-BF7F-09F455AE298D}" type="parTrans" cxnId="{C81F4166-7CDC-44DB-B4E1-C0B7CB5CC8E8}">
      <dgm:prSet/>
      <dgm:spPr/>
      <dgm:t>
        <a:bodyPr/>
        <a:lstStyle/>
        <a:p>
          <a:endParaRPr lang="ru-RU"/>
        </a:p>
      </dgm:t>
    </dgm:pt>
    <dgm:pt modelId="{37421153-A3AB-4884-897A-F6A6A788461C}" type="sibTrans" cxnId="{C81F4166-7CDC-44DB-B4E1-C0B7CB5CC8E8}">
      <dgm:prSet/>
      <dgm:spPr/>
      <dgm:t>
        <a:bodyPr/>
        <a:lstStyle/>
        <a:p>
          <a:endParaRPr lang="ru-RU"/>
        </a:p>
      </dgm:t>
    </dgm:pt>
    <dgm:pt modelId="{EDBB7B25-22B8-4C05-84FB-785EA3889D41}">
      <dgm:prSet phldrT="[Текст]" custT="1"/>
      <dgm:spPr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pPr algn="ctr"/>
          <a:r>
            <a:rPr lang="ru-RU" sz="1600" b="1" dirty="0" smtClean="0"/>
            <a:t>Федеральный закон от 07.05.2013 № 78-ФЗ «Об уполномоченных по защите прав предпринимателей в Российской Федерации»;</a:t>
          </a:r>
          <a:endParaRPr lang="ru-RU" sz="1600" dirty="0"/>
        </a:p>
      </dgm:t>
    </dgm:pt>
    <dgm:pt modelId="{F6244EA0-1F20-4589-AA86-34C592C51777}" type="parTrans" cxnId="{73ECCDF7-A695-4A5B-83AD-D9C5DC8F8F18}">
      <dgm:prSet/>
      <dgm:spPr/>
      <dgm:t>
        <a:bodyPr/>
        <a:lstStyle/>
        <a:p>
          <a:endParaRPr lang="ru-RU"/>
        </a:p>
      </dgm:t>
    </dgm:pt>
    <dgm:pt modelId="{FC9F9710-3668-488F-8440-B0A3DAC970A3}" type="sibTrans" cxnId="{73ECCDF7-A695-4A5B-83AD-D9C5DC8F8F18}">
      <dgm:prSet/>
      <dgm:spPr/>
      <dgm:t>
        <a:bodyPr/>
        <a:lstStyle/>
        <a:p>
          <a:endParaRPr lang="ru-RU"/>
        </a:p>
      </dgm:t>
    </dgm:pt>
    <dgm:pt modelId="{8DF34355-4790-4F70-853A-222393461DDD}">
      <dgm:prSet phldrT="[Текст]" custT="1"/>
      <dgm:spPr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pPr algn="ctr"/>
          <a:r>
            <a:rPr lang="ru-RU" sz="1600" b="1" dirty="0" smtClean="0"/>
            <a:t>Закон Чувашской Республики от 30.07.2013 № 57 «Об Уполномоченном по защите прав предпринимателей в Чувашской Республике».   </a:t>
          </a:r>
          <a:endParaRPr lang="ru-RU" sz="1600" dirty="0"/>
        </a:p>
      </dgm:t>
    </dgm:pt>
    <dgm:pt modelId="{4616B772-07DA-4EEC-964C-59CF39A2FA02}" type="parTrans" cxnId="{44DA9A1A-0015-4C55-8339-21F58405A17F}">
      <dgm:prSet/>
      <dgm:spPr/>
      <dgm:t>
        <a:bodyPr/>
        <a:lstStyle/>
        <a:p>
          <a:endParaRPr lang="ru-RU"/>
        </a:p>
      </dgm:t>
    </dgm:pt>
    <dgm:pt modelId="{09409B4A-C9F5-4A9B-87E2-61B2B4BBB818}" type="sibTrans" cxnId="{44DA9A1A-0015-4C55-8339-21F58405A17F}">
      <dgm:prSet/>
      <dgm:spPr/>
      <dgm:t>
        <a:bodyPr/>
        <a:lstStyle/>
        <a:p>
          <a:endParaRPr lang="ru-RU"/>
        </a:p>
      </dgm:t>
    </dgm:pt>
    <dgm:pt modelId="{7660AFA5-8174-4943-9773-F64B11A895EE}" type="pres">
      <dgm:prSet presAssocID="{E859FDCD-AEC1-42F3-9226-AE3B3DC2EBE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04A7556-F08D-4C8D-96D2-2350AF2D3CE3}" type="pres">
      <dgm:prSet presAssocID="{F33AF2E0-E784-47CB-A2F0-59EE975BBBDE}" presName="parentLin" presStyleCnt="0"/>
      <dgm:spPr/>
    </dgm:pt>
    <dgm:pt modelId="{8382ED10-432F-4E01-B7E0-5BF4566ABCAD}" type="pres">
      <dgm:prSet presAssocID="{F33AF2E0-E784-47CB-A2F0-59EE975BBBD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DAD65482-154D-485A-A112-54269FD90AC5}" type="pres">
      <dgm:prSet presAssocID="{F33AF2E0-E784-47CB-A2F0-59EE975BBBDE}" presName="parentText" presStyleLbl="node1" presStyleIdx="0" presStyleCnt="3" custScaleX="142857" custScaleY="1150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76C4D9-B4C5-4F32-A0D2-B5F8066C2DF7}" type="pres">
      <dgm:prSet presAssocID="{F33AF2E0-E784-47CB-A2F0-59EE975BBBDE}" presName="negativeSpace" presStyleCnt="0"/>
      <dgm:spPr/>
    </dgm:pt>
    <dgm:pt modelId="{AA279DC0-E8CA-45D8-9D2D-BBC43F9AC711}" type="pres">
      <dgm:prSet presAssocID="{F33AF2E0-E784-47CB-A2F0-59EE975BBBDE}" presName="childText" presStyleLbl="conFgAcc1" presStyleIdx="0" presStyleCnt="3">
        <dgm:presLayoutVars>
          <dgm:bulletEnabled val="1"/>
        </dgm:presLayoutVars>
      </dgm:prSet>
      <dgm:spPr/>
    </dgm:pt>
    <dgm:pt modelId="{3A359066-D8F9-4753-94DB-7B2C47C37F5F}" type="pres">
      <dgm:prSet presAssocID="{37421153-A3AB-4884-897A-F6A6A788461C}" presName="spaceBetweenRectangles" presStyleCnt="0"/>
      <dgm:spPr/>
    </dgm:pt>
    <dgm:pt modelId="{FFB1C42C-C2D9-4AF7-BB52-DA5144F986AE}" type="pres">
      <dgm:prSet presAssocID="{EDBB7B25-22B8-4C05-84FB-785EA3889D41}" presName="parentLin" presStyleCnt="0"/>
      <dgm:spPr/>
    </dgm:pt>
    <dgm:pt modelId="{4630C948-1D7F-4E13-B20F-360EE805280C}" type="pres">
      <dgm:prSet presAssocID="{EDBB7B25-22B8-4C05-84FB-785EA3889D41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593BF652-8FC3-41C1-AD2D-8936E7E7FB3F}" type="pres">
      <dgm:prSet presAssocID="{EDBB7B25-22B8-4C05-84FB-785EA3889D41}" presName="parentText" presStyleLbl="node1" presStyleIdx="1" presStyleCnt="3" custScaleX="155293" custScaleY="1189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8131C8-038A-4763-9505-411C1B240874}" type="pres">
      <dgm:prSet presAssocID="{EDBB7B25-22B8-4C05-84FB-785EA3889D41}" presName="negativeSpace" presStyleCnt="0"/>
      <dgm:spPr/>
    </dgm:pt>
    <dgm:pt modelId="{C590C87F-B39E-425F-AF07-B9A13671EC39}" type="pres">
      <dgm:prSet presAssocID="{EDBB7B25-22B8-4C05-84FB-785EA3889D41}" presName="childText" presStyleLbl="conFgAcc1" presStyleIdx="1" presStyleCnt="3">
        <dgm:presLayoutVars>
          <dgm:bulletEnabled val="1"/>
        </dgm:presLayoutVars>
      </dgm:prSet>
      <dgm:spPr/>
    </dgm:pt>
    <dgm:pt modelId="{CD369754-92A8-4DCA-A635-F30B3D066F5E}" type="pres">
      <dgm:prSet presAssocID="{FC9F9710-3668-488F-8440-B0A3DAC970A3}" presName="spaceBetweenRectangles" presStyleCnt="0"/>
      <dgm:spPr/>
    </dgm:pt>
    <dgm:pt modelId="{5FC00FEA-CF64-47EE-963B-BC7C085C3116}" type="pres">
      <dgm:prSet presAssocID="{8DF34355-4790-4F70-853A-222393461DDD}" presName="parentLin" presStyleCnt="0"/>
      <dgm:spPr/>
    </dgm:pt>
    <dgm:pt modelId="{64E02F1B-C3D5-4FAE-94A6-4C41C6253EA8}" type="pres">
      <dgm:prSet presAssocID="{8DF34355-4790-4F70-853A-222393461DDD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D38D7B1D-27AE-45F0-9ED8-5D242B773C9E}" type="pres">
      <dgm:prSet presAssocID="{8DF34355-4790-4F70-853A-222393461DDD}" presName="parentText" presStyleLbl="node1" presStyleIdx="2" presStyleCnt="3" custScaleX="145310" custScaleY="11564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81E4E2-DD45-41AD-B119-2ADFD89F2ABA}" type="pres">
      <dgm:prSet presAssocID="{8DF34355-4790-4F70-853A-222393461DDD}" presName="negativeSpace" presStyleCnt="0"/>
      <dgm:spPr/>
    </dgm:pt>
    <dgm:pt modelId="{AFC3476F-6E81-4476-8FC4-4B1CBA5C5582}" type="pres">
      <dgm:prSet presAssocID="{8DF34355-4790-4F70-853A-222393461DDD}" presName="childText" presStyleLbl="conFgAcc1" presStyleIdx="2" presStyleCnt="3" custLinFactNeighborX="-276" custLinFactNeighborY="5045">
        <dgm:presLayoutVars>
          <dgm:bulletEnabled val="1"/>
        </dgm:presLayoutVars>
      </dgm:prSet>
      <dgm:spPr/>
    </dgm:pt>
  </dgm:ptLst>
  <dgm:cxnLst>
    <dgm:cxn modelId="{C81F4166-7CDC-44DB-B4E1-C0B7CB5CC8E8}" srcId="{E859FDCD-AEC1-42F3-9226-AE3B3DC2EBE5}" destId="{F33AF2E0-E784-47CB-A2F0-59EE975BBBDE}" srcOrd="0" destOrd="0" parTransId="{D1B54AA0-C55C-412C-BF7F-09F455AE298D}" sibTransId="{37421153-A3AB-4884-897A-F6A6A788461C}"/>
    <dgm:cxn modelId="{44DA9A1A-0015-4C55-8339-21F58405A17F}" srcId="{E859FDCD-AEC1-42F3-9226-AE3B3DC2EBE5}" destId="{8DF34355-4790-4F70-853A-222393461DDD}" srcOrd="2" destOrd="0" parTransId="{4616B772-07DA-4EEC-964C-59CF39A2FA02}" sibTransId="{09409B4A-C9F5-4A9B-87E2-61B2B4BBB818}"/>
    <dgm:cxn modelId="{C355BE10-B40C-434E-9D12-B1A42C210571}" type="presOf" srcId="{EDBB7B25-22B8-4C05-84FB-785EA3889D41}" destId="{4630C948-1D7F-4E13-B20F-360EE805280C}" srcOrd="0" destOrd="0" presId="urn:microsoft.com/office/officeart/2005/8/layout/list1"/>
    <dgm:cxn modelId="{8F1778E4-1F5F-4A3D-892C-A5FFC125AB1F}" type="presOf" srcId="{F33AF2E0-E784-47CB-A2F0-59EE975BBBDE}" destId="{8382ED10-432F-4E01-B7E0-5BF4566ABCAD}" srcOrd="0" destOrd="0" presId="urn:microsoft.com/office/officeart/2005/8/layout/list1"/>
    <dgm:cxn modelId="{46F605CC-54EE-4C19-959E-5E79F0E2BEC8}" type="presOf" srcId="{8DF34355-4790-4F70-853A-222393461DDD}" destId="{D38D7B1D-27AE-45F0-9ED8-5D242B773C9E}" srcOrd="1" destOrd="0" presId="urn:microsoft.com/office/officeart/2005/8/layout/list1"/>
    <dgm:cxn modelId="{D978FC13-5522-4A09-B3F4-51320859C08A}" type="presOf" srcId="{EDBB7B25-22B8-4C05-84FB-785EA3889D41}" destId="{593BF652-8FC3-41C1-AD2D-8936E7E7FB3F}" srcOrd="1" destOrd="0" presId="urn:microsoft.com/office/officeart/2005/8/layout/list1"/>
    <dgm:cxn modelId="{9546B181-6CD4-4B91-ABBE-7340DF2ABDA9}" type="presOf" srcId="{8DF34355-4790-4F70-853A-222393461DDD}" destId="{64E02F1B-C3D5-4FAE-94A6-4C41C6253EA8}" srcOrd="0" destOrd="0" presId="urn:microsoft.com/office/officeart/2005/8/layout/list1"/>
    <dgm:cxn modelId="{73ECCDF7-A695-4A5B-83AD-D9C5DC8F8F18}" srcId="{E859FDCD-AEC1-42F3-9226-AE3B3DC2EBE5}" destId="{EDBB7B25-22B8-4C05-84FB-785EA3889D41}" srcOrd="1" destOrd="0" parTransId="{F6244EA0-1F20-4589-AA86-34C592C51777}" sibTransId="{FC9F9710-3668-488F-8440-B0A3DAC970A3}"/>
    <dgm:cxn modelId="{F2D7893A-71F1-471B-8F8B-E978BE0007DC}" type="presOf" srcId="{F33AF2E0-E784-47CB-A2F0-59EE975BBBDE}" destId="{DAD65482-154D-485A-A112-54269FD90AC5}" srcOrd="1" destOrd="0" presId="urn:microsoft.com/office/officeart/2005/8/layout/list1"/>
    <dgm:cxn modelId="{195987C7-1D19-4D36-B871-D84F3DFC2112}" type="presOf" srcId="{E859FDCD-AEC1-42F3-9226-AE3B3DC2EBE5}" destId="{7660AFA5-8174-4943-9773-F64B11A895EE}" srcOrd="0" destOrd="0" presId="urn:microsoft.com/office/officeart/2005/8/layout/list1"/>
    <dgm:cxn modelId="{43B967D7-BDE3-4E49-87FA-2BA599D92D8B}" type="presParOf" srcId="{7660AFA5-8174-4943-9773-F64B11A895EE}" destId="{A04A7556-F08D-4C8D-96D2-2350AF2D3CE3}" srcOrd="0" destOrd="0" presId="urn:microsoft.com/office/officeart/2005/8/layout/list1"/>
    <dgm:cxn modelId="{61FC12E7-34BD-440D-BFFF-677511749F31}" type="presParOf" srcId="{A04A7556-F08D-4C8D-96D2-2350AF2D3CE3}" destId="{8382ED10-432F-4E01-B7E0-5BF4566ABCAD}" srcOrd="0" destOrd="0" presId="urn:microsoft.com/office/officeart/2005/8/layout/list1"/>
    <dgm:cxn modelId="{30142111-42C1-4C58-8BA9-6828FD1743B2}" type="presParOf" srcId="{A04A7556-F08D-4C8D-96D2-2350AF2D3CE3}" destId="{DAD65482-154D-485A-A112-54269FD90AC5}" srcOrd="1" destOrd="0" presId="urn:microsoft.com/office/officeart/2005/8/layout/list1"/>
    <dgm:cxn modelId="{97A374DF-3AE9-4AB1-A862-D4BF5673B128}" type="presParOf" srcId="{7660AFA5-8174-4943-9773-F64B11A895EE}" destId="{5E76C4D9-B4C5-4F32-A0D2-B5F8066C2DF7}" srcOrd="1" destOrd="0" presId="urn:microsoft.com/office/officeart/2005/8/layout/list1"/>
    <dgm:cxn modelId="{35D433D0-6604-4D6D-842C-900EAF3C9772}" type="presParOf" srcId="{7660AFA5-8174-4943-9773-F64B11A895EE}" destId="{AA279DC0-E8CA-45D8-9D2D-BBC43F9AC711}" srcOrd="2" destOrd="0" presId="urn:microsoft.com/office/officeart/2005/8/layout/list1"/>
    <dgm:cxn modelId="{B5359F41-935D-4FDA-9B32-8641366A79D6}" type="presParOf" srcId="{7660AFA5-8174-4943-9773-F64B11A895EE}" destId="{3A359066-D8F9-4753-94DB-7B2C47C37F5F}" srcOrd="3" destOrd="0" presId="urn:microsoft.com/office/officeart/2005/8/layout/list1"/>
    <dgm:cxn modelId="{7735ED13-22E7-44FB-95B5-DAF15FE13A3F}" type="presParOf" srcId="{7660AFA5-8174-4943-9773-F64B11A895EE}" destId="{FFB1C42C-C2D9-4AF7-BB52-DA5144F986AE}" srcOrd="4" destOrd="0" presId="urn:microsoft.com/office/officeart/2005/8/layout/list1"/>
    <dgm:cxn modelId="{2E2C7F41-8774-469F-BC54-57C386761593}" type="presParOf" srcId="{FFB1C42C-C2D9-4AF7-BB52-DA5144F986AE}" destId="{4630C948-1D7F-4E13-B20F-360EE805280C}" srcOrd="0" destOrd="0" presId="urn:microsoft.com/office/officeart/2005/8/layout/list1"/>
    <dgm:cxn modelId="{D838C4F9-5EDF-443E-9CAB-A569A06A7B8B}" type="presParOf" srcId="{FFB1C42C-C2D9-4AF7-BB52-DA5144F986AE}" destId="{593BF652-8FC3-41C1-AD2D-8936E7E7FB3F}" srcOrd="1" destOrd="0" presId="urn:microsoft.com/office/officeart/2005/8/layout/list1"/>
    <dgm:cxn modelId="{D6790179-E4A5-4959-A4E8-103B042A97C5}" type="presParOf" srcId="{7660AFA5-8174-4943-9773-F64B11A895EE}" destId="{D18131C8-038A-4763-9505-411C1B240874}" srcOrd="5" destOrd="0" presId="urn:microsoft.com/office/officeart/2005/8/layout/list1"/>
    <dgm:cxn modelId="{70BACD99-20A8-478D-A562-891D44E948A8}" type="presParOf" srcId="{7660AFA5-8174-4943-9773-F64B11A895EE}" destId="{C590C87F-B39E-425F-AF07-B9A13671EC39}" srcOrd="6" destOrd="0" presId="urn:microsoft.com/office/officeart/2005/8/layout/list1"/>
    <dgm:cxn modelId="{877E9440-D598-4FB6-859F-A763B22FD36E}" type="presParOf" srcId="{7660AFA5-8174-4943-9773-F64B11A895EE}" destId="{CD369754-92A8-4DCA-A635-F30B3D066F5E}" srcOrd="7" destOrd="0" presId="urn:microsoft.com/office/officeart/2005/8/layout/list1"/>
    <dgm:cxn modelId="{A6911C9F-1F02-4693-B5C5-27BA0B5CD3C1}" type="presParOf" srcId="{7660AFA5-8174-4943-9773-F64B11A895EE}" destId="{5FC00FEA-CF64-47EE-963B-BC7C085C3116}" srcOrd="8" destOrd="0" presId="urn:microsoft.com/office/officeart/2005/8/layout/list1"/>
    <dgm:cxn modelId="{7C3AFFFD-4EA8-48D6-AC05-9D9EB2DD7158}" type="presParOf" srcId="{5FC00FEA-CF64-47EE-963B-BC7C085C3116}" destId="{64E02F1B-C3D5-4FAE-94A6-4C41C6253EA8}" srcOrd="0" destOrd="0" presId="urn:microsoft.com/office/officeart/2005/8/layout/list1"/>
    <dgm:cxn modelId="{7B70D4C6-10F1-456B-AB51-EBB6857E4E9B}" type="presParOf" srcId="{5FC00FEA-CF64-47EE-963B-BC7C085C3116}" destId="{D38D7B1D-27AE-45F0-9ED8-5D242B773C9E}" srcOrd="1" destOrd="0" presId="urn:microsoft.com/office/officeart/2005/8/layout/list1"/>
    <dgm:cxn modelId="{F81603FC-4B31-4329-BCFF-8C829358D24B}" type="presParOf" srcId="{7660AFA5-8174-4943-9773-F64B11A895EE}" destId="{1081E4E2-DD45-41AD-B119-2ADFD89F2ABA}" srcOrd="9" destOrd="0" presId="urn:microsoft.com/office/officeart/2005/8/layout/list1"/>
    <dgm:cxn modelId="{14B5D6D4-EBCE-4C2C-B5FB-402228E64CD5}" type="presParOf" srcId="{7660AFA5-8174-4943-9773-F64B11A895EE}" destId="{AFC3476F-6E81-4476-8FC4-4B1CBA5C5582}" srcOrd="10" destOrd="0" presId="urn:microsoft.com/office/officeart/2005/8/layout/list1"/>
  </dgm:cxnLst>
  <dgm:bg>
    <a:effectLst>
      <a:outerShdw blurRad="76200" dist="12700" dir="8100000" sy="-23000" kx="800400" algn="br" rotWithShape="0">
        <a:prstClr val="black">
          <a:alpha val="2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2F955A-CC88-4A65-893F-8C54B1495529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1DA6FA-4C24-405A-B369-E57904B5D27D}">
      <dgm:prSet phldrT="[Текст]" custT="1"/>
      <dgm:spPr/>
      <dgm:t>
        <a:bodyPr/>
        <a:lstStyle/>
        <a:p>
          <a:pPr algn="ctr"/>
          <a:r>
            <a:rPr lang="ru-RU" sz="2000" b="1" dirty="0" smtClean="0">
              <a:solidFill>
                <a:schemeClr val="bg1"/>
              </a:solidFill>
              <a:latin typeface="Cambria Math"/>
              <a:ea typeface="Times New Roman"/>
              <a:cs typeface="Arial"/>
            </a:rPr>
            <a:t>Общественные институты при Уполномоченном по защите </a:t>
          </a:r>
        </a:p>
        <a:p>
          <a:pPr algn="ctr"/>
          <a:r>
            <a:rPr lang="ru-RU" sz="2000" b="1" dirty="0" smtClean="0">
              <a:solidFill>
                <a:schemeClr val="bg1"/>
              </a:solidFill>
              <a:latin typeface="Cambria Math"/>
              <a:ea typeface="Times New Roman"/>
              <a:cs typeface="Arial"/>
            </a:rPr>
            <a:t>прав предпринимателей  в Чувашской Республике:  </a:t>
          </a:r>
          <a:endParaRPr lang="ru-RU" sz="2000" b="1" dirty="0">
            <a:solidFill>
              <a:schemeClr val="bg1"/>
            </a:solidFill>
          </a:endParaRPr>
        </a:p>
      </dgm:t>
    </dgm:pt>
    <dgm:pt modelId="{144A0625-A626-4555-89F1-D3B93C4DE9D8}" type="parTrans" cxnId="{DB6AA79F-5E76-430C-A5AD-2E1286754E92}">
      <dgm:prSet/>
      <dgm:spPr/>
      <dgm:t>
        <a:bodyPr/>
        <a:lstStyle/>
        <a:p>
          <a:endParaRPr lang="ru-RU"/>
        </a:p>
      </dgm:t>
    </dgm:pt>
    <dgm:pt modelId="{EB7AF7BF-0BA2-4E3F-A676-A6C696CD6E9F}" type="sibTrans" cxnId="{DB6AA79F-5E76-430C-A5AD-2E1286754E92}">
      <dgm:prSet/>
      <dgm:spPr/>
      <dgm:t>
        <a:bodyPr/>
        <a:lstStyle/>
        <a:p>
          <a:endParaRPr lang="ru-RU"/>
        </a:p>
      </dgm:t>
    </dgm:pt>
    <dgm:pt modelId="{6E721DD6-FB04-4749-AE02-75A57E24FBF6}">
      <dgm:prSet phldrT="[Текст]" custT="1"/>
      <dgm:spPr/>
      <dgm:t>
        <a:bodyPr/>
        <a:lstStyle/>
        <a:p>
          <a:pPr algn="ctr"/>
          <a:r>
            <a:rPr lang="ru-RU" sz="1600" b="1" dirty="0" smtClean="0"/>
            <a:t>Общественный экспертный совет по вопросам защиты прав и законных интересов субъектов предпринимательской деятельности</a:t>
          </a:r>
          <a:r>
            <a:rPr lang="ru-RU" sz="1600" dirty="0" smtClean="0"/>
            <a:t> </a:t>
          </a:r>
          <a:r>
            <a:rPr lang="ru-RU" sz="1600" b="1" dirty="0" smtClean="0"/>
            <a:t>(коллегиальный совещательный орган) </a:t>
          </a:r>
        </a:p>
        <a:p>
          <a:pPr algn="ctr"/>
          <a:r>
            <a:rPr lang="ru-RU" sz="1600" dirty="0" smtClean="0"/>
            <a:t>для проведения анализа и выявления актуальных проблем в сфере предпринимательства; </a:t>
          </a:r>
          <a:endParaRPr lang="ru-RU" sz="1600" dirty="0"/>
        </a:p>
      </dgm:t>
    </dgm:pt>
    <dgm:pt modelId="{75402A89-3A6D-403D-BAA3-EFC291913ADD}" type="parTrans" cxnId="{D82A8210-A7BA-4DB0-906D-265A360AE3FB}">
      <dgm:prSet/>
      <dgm:spPr/>
      <dgm:t>
        <a:bodyPr/>
        <a:lstStyle/>
        <a:p>
          <a:endParaRPr lang="ru-RU"/>
        </a:p>
      </dgm:t>
    </dgm:pt>
    <dgm:pt modelId="{EC28D936-5F71-440C-8CC7-7E0D6D74C342}" type="sibTrans" cxnId="{D82A8210-A7BA-4DB0-906D-265A360AE3FB}">
      <dgm:prSet/>
      <dgm:spPr/>
      <dgm:t>
        <a:bodyPr/>
        <a:lstStyle/>
        <a:p>
          <a:endParaRPr lang="ru-RU"/>
        </a:p>
      </dgm:t>
    </dgm:pt>
    <dgm:pt modelId="{0C5C92F9-AEEC-49F0-9AC7-278EED031D72}">
      <dgm:prSet phldrT="[Текст]" custT="1"/>
      <dgm:spPr/>
      <dgm:t>
        <a:bodyPr/>
        <a:lstStyle/>
        <a:p>
          <a:r>
            <a:rPr lang="ru-RU" sz="1600" b="1" dirty="0" smtClean="0"/>
            <a:t>Общественные представители</a:t>
          </a:r>
          <a:r>
            <a:rPr lang="ru-RU" sz="1600" dirty="0" smtClean="0"/>
            <a:t> </a:t>
          </a:r>
          <a:r>
            <a:rPr lang="ru-RU" sz="1600" b="1" dirty="0" smtClean="0"/>
            <a:t>Уполномоченного</a:t>
          </a:r>
          <a:r>
            <a:rPr lang="ru-RU" sz="1600" dirty="0" smtClean="0"/>
            <a:t> по защите прав предпринимателей в городах и районах Чувашской Республики и </a:t>
          </a:r>
          <a:r>
            <a:rPr lang="ru-RU" sz="1600" b="1" dirty="0" smtClean="0"/>
            <a:t>эксперты «</a:t>
          </a:r>
          <a:r>
            <a:rPr lang="en-US" sz="1600" b="1" dirty="0" smtClean="0"/>
            <a:t>pro bono</a:t>
          </a:r>
          <a:r>
            <a:rPr lang="ru-RU" sz="1600" b="1" dirty="0" smtClean="0"/>
            <a:t> </a:t>
          </a:r>
          <a:r>
            <a:rPr lang="ru-RU" sz="1600" b="1" dirty="0" err="1" smtClean="0"/>
            <a:t>publico</a:t>
          </a:r>
          <a:r>
            <a:rPr lang="ru-RU" sz="1600" b="1" dirty="0" smtClean="0"/>
            <a:t>» </a:t>
          </a:r>
        </a:p>
        <a:p>
          <a:r>
            <a:rPr lang="ru-RU" sz="1600" dirty="0" smtClean="0"/>
            <a:t>(7</a:t>
          </a:r>
          <a:r>
            <a:rPr lang="en-US" sz="1600" dirty="0" smtClean="0"/>
            <a:t>0</a:t>
          </a:r>
          <a:r>
            <a:rPr lang="ru-RU" sz="1600" dirty="0" smtClean="0"/>
            <a:t> – по территориальному признаку, 23 – по отраслевому). </a:t>
          </a:r>
          <a:endParaRPr lang="ru-RU" sz="1600" dirty="0"/>
        </a:p>
      </dgm:t>
    </dgm:pt>
    <dgm:pt modelId="{6199805C-B7D2-492C-B533-93B9389CD523}" type="parTrans" cxnId="{8A6A3F59-CD73-44EB-B9CD-8DACB3E1452C}">
      <dgm:prSet/>
      <dgm:spPr/>
      <dgm:t>
        <a:bodyPr/>
        <a:lstStyle/>
        <a:p>
          <a:endParaRPr lang="ru-RU"/>
        </a:p>
      </dgm:t>
    </dgm:pt>
    <dgm:pt modelId="{4E35A966-69D3-4447-B1AC-BF307BD0AC50}" type="sibTrans" cxnId="{8A6A3F59-CD73-44EB-B9CD-8DACB3E1452C}">
      <dgm:prSet/>
      <dgm:spPr/>
      <dgm:t>
        <a:bodyPr/>
        <a:lstStyle/>
        <a:p>
          <a:endParaRPr lang="ru-RU"/>
        </a:p>
      </dgm:t>
    </dgm:pt>
    <dgm:pt modelId="{07BD0242-E7CB-4FE7-AAA3-1AAB4816D640}" type="pres">
      <dgm:prSet presAssocID="{112F955A-CC88-4A65-893F-8C54B1495529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B034A0F-0828-41C8-9293-62EA75632AE4}" type="pres">
      <dgm:prSet presAssocID="{841DA6FA-4C24-405A-B369-E57904B5D27D}" presName="root" presStyleCnt="0">
        <dgm:presLayoutVars>
          <dgm:chMax/>
          <dgm:chPref val="4"/>
        </dgm:presLayoutVars>
      </dgm:prSet>
      <dgm:spPr/>
    </dgm:pt>
    <dgm:pt modelId="{7E362D2D-61C9-4571-A184-1FDD1EA23732}" type="pres">
      <dgm:prSet presAssocID="{841DA6FA-4C24-405A-B369-E57904B5D27D}" presName="rootComposite" presStyleCnt="0">
        <dgm:presLayoutVars/>
      </dgm:prSet>
      <dgm:spPr/>
    </dgm:pt>
    <dgm:pt modelId="{A5F57E14-F059-4441-B14F-0396BB1AD026}" type="pres">
      <dgm:prSet presAssocID="{841DA6FA-4C24-405A-B369-E57904B5D27D}" presName="rootText" presStyleLbl="node0" presStyleIdx="0" presStyleCnt="1" custAng="0" custScaleX="89143" custScaleY="54197" custLinFactNeighborX="265" custLinFactNeighborY="-9653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BB2CD868-24D5-4FD6-842A-F9420FB999BD}" type="pres">
      <dgm:prSet presAssocID="{841DA6FA-4C24-405A-B369-E57904B5D27D}" presName="childShape" presStyleCnt="0">
        <dgm:presLayoutVars>
          <dgm:chMax val="0"/>
          <dgm:chPref val="0"/>
        </dgm:presLayoutVars>
      </dgm:prSet>
      <dgm:spPr/>
    </dgm:pt>
    <dgm:pt modelId="{FD64B313-BD7D-4E45-929D-9130DDBA2B53}" type="pres">
      <dgm:prSet presAssocID="{6E721DD6-FB04-4749-AE02-75A57E24FBF6}" presName="childComposite" presStyleCnt="0">
        <dgm:presLayoutVars>
          <dgm:chMax val="0"/>
          <dgm:chPref val="0"/>
        </dgm:presLayoutVars>
      </dgm:prSet>
      <dgm:spPr/>
    </dgm:pt>
    <dgm:pt modelId="{59A5D220-0012-4F57-B213-258ABFFEFC8D}" type="pres">
      <dgm:prSet presAssocID="{6E721DD6-FB04-4749-AE02-75A57E24FBF6}" presName="Image" presStyleLbl="node1" presStyleIdx="0" presStyleCnt="2" custScaleX="198313" custScaleY="131451" custLinFactNeighborX="8827" custLinFactNeighborY="113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  <dgm:t>
        <a:bodyPr/>
        <a:lstStyle/>
        <a:p>
          <a:endParaRPr lang="ru-RU"/>
        </a:p>
      </dgm:t>
    </dgm:pt>
    <dgm:pt modelId="{20ABABE3-D9DE-4260-BAF4-FE08B3CB5E25}" type="pres">
      <dgm:prSet presAssocID="{6E721DD6-FB04-4749-AE02-75A57E24FBF6}" presName="childText" presStyleLbl="lnNode1" presStyleIdx="0" presStyleCnt="2" custScaleX="66700" custScaleY="135914" custLinFactNeighborX="-3221" custLinFactNeighborY="1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139082-E653-4753-A509-70DACFA06773}" type="pres">
      <dgm:prSet presAssocID="{0C5C92F9-AEEC-49F0-9AC7-278EED031D72}" presName="childComposite" presStyleCnt="0">
        <dgm:presLayoutVars>
          <dgm:chMax val="0"/>
          <dgm:chPref val="0"/>
        </dgm:presLayoutVars>
      </dgm:prSet>
      <dgm:spPr/>
    </dgm:pt>
    <dgm:pt modelId="{1ACCE5D6-A30D-4FDD-A048-0A5D1706175D}" type="pres">
      <dgm:prSet presAssocID="{0C5C92F9-AEEC-49F0-9AC7-278EED031D72}" presName="Image" presStyleLbl="node1" presStyleIdx="1" presStyleCnt="2" custScaleX="199218" custScaleY="132825" custLinFactX="100560" custLinFactNeighborX="200000" custLinFactNeighborY="-240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ru-RU"/>
        </a:p>
      </dgm:t>
    </dgm:pt>
    <dgm:pt modelId="{D4A0295B-AD07-4D7A-9F98-F9E2BCCDC35E}" type="pres">
      <dgm:prSet presAssocID="{0C5C92F9-AEEC-49F0-9AC7-278EED031D72}" presName="childText" presStyleLbl="lnNode1" presStyleIdx="1" presStyleCnt="2" custScaleX="59270" custScaleY="139216" custLinFactNeighborX="-55138" custLinFactNeighborY="-21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B6AA79F-5E76-430C-A5AD-2E1286754E92}" srcId="{112F955A-CC88-4A65-893F-8C54B1495529}" destId="{841DA6FA-4C24-405A-B369-E57904B5D27D}" srcOrd="0" destOrd="0" parTransId="{144A0625-A626-4555-89F1-D3B93C4DE9D8}" sibTransId="{EB7AF7BF-0BA2-4E3F-A676-A6C696CD6E9F}"/>
    <dgm:cxn modelId="{77C53611-1138-40D9-A6E1-4F2F99B5320A}" type="presOf" srcId="{0C5C92F9-AEEC-49F0-9AC7-278EED031D72}" destId="{D4A0295B-AD07-4D7A-9F98-F9E2BCCDC35E}" srcOrd="0" destOrd="0" presId="urn:microsoft.com/office/officeart/2008/layout/PictureAccentList"/>
    <dgm:cxn modelId="{2527EC52-2A1C-42EA-8682-217DD7568FE2}" type="presOf" srcId="{6E721DD6-FB04-4749-AE02-75A57E24FBF6}" destId="{20ABABE3-D9DE-4260-BAF4-FE08B3CB5E25}" srcOrd="0" destOrd="0" presId="urn:microsoft.com/office/officeart/2008/layout/PictureAccentList"/>
    <dgm:cxn modelId="{D82A8210-A7BA-4DB0-906D-265A360AE3FB}" srcId="{841DA6FA-4C24-405A-B369-E57904B5D27D}" destId="{6E721DD6-FB04-4749-AE02-75A57E24FBF6}" srcOrd="0" destOrd="0" parTransId="{75402A89-3A6D-403D-BAA3-EFC291913ADD}" sibTransId="{EC28D936-5F71-440C-8CC7-7E0D6D74C342}"/>
    <dgm:cxn modelId="{8A6A3F59-CD73-44EB-B9CD-8DACB3E1452C}" srcId="{841DA6FA-4C24-405A-B369-E57904B5D27D}" destId="{0C5C92F9-AEEC-49F0-9AC7-278EED031D72}" srcOrd="1" destOrd="0" parTransId="{6199805C-B7D2-492C-B533-93B9389CD523}" sibTransId="{4E35A966-69D3-4447-B1AC-BF307BD0AC50}"/>
    <dgm:cxn modelId="{7B510B01-4C39-4B06-8D1B-97EB35C45D11}" type="presOf" srcId="{841DA6FA-4C24-405A-B369-E57904B5D27D}" destId="{A5F57E14-F059-4441-B14F-0396BB1AD026}" srcOrd="0" destOrd="0" presId="urn:microsoft.com/office/officeart/2008/layout/PictureAccentList"/>
    <dgm:cxn modelId="{12772AEE-E329-496A-A2B1-02508ED544C5}" type="presOf" srcId="{112F955A-CC88-4A65-893F-8C54B1495529}" destId="{07BD0242-E7CB-4FE7-AAA3-1AAB4816D640}" srcOrd="0" destOrd="0" presId="urn:microsoft.com/office/officeart/2008/layout/PictureAccentList"/>
    <dgm:cxn modelId="{8552DECF-35EB-4A3C-B4A3-66571D22AA68}" type="presParOf" srcId="{07BD0242-E7CB-4FE7-AAA3-1AAB4816D640}" destId="{DB034A0F-0828-41C8-9293-62EA75632AE4}" srcOrd="0" destOrd="0" presId="urn:microsoft.com/office/officeart/2008/layout/PictureAccentList"/>
    <dgm:cxn modelId="{9428EC56-73D7-4EE5-854A-9593EF59F3A4}" type="presParOf" srcId="{DB034A0F-0828-41C8-9293-62EA75632AE4}" destId="{7E362D2D-61C9-4571-A184-1FDD1EA23732}" srcOrd="0" destOrd="0" presId="urn:microsoft.com/office/officeart/2008/layout/PictureAccentList"/>
    <dgm:cxn modelId="{C4EC825C-9D90-4CFD-853C-A521204A2396}" type="presParOf" srcId="{7E362D2D-61C9-4571-A184-1FDD1EA23732}" destId="{A5F57E14-F059-4441-B14F-0396BB1AD026}" srcOrd="0" destOrd="0" presId="urn:microsoft.com/office/officeart/2008/layout/PictureAccentList"/>
    <dgm:cxn modelId="{424DC43F-49C3-42BA-A305-E0FBE4CA49E1}" type="presParOf" srcId="{DB034A0F-0828-41C8-9293-62EA75632AE4}" destId="{BB2CD868-24D5-4FD6-842A-F9420FB999BD}" srcOrd="1" destOrd="0" presId="urn:microsoft.com/office/officeart/2008/layout/PictureAccentList"/>
    <dgm:cxn modelId="{D3EA464D-99F4-4DBE-B673-FD7DD2E17448}" type="presParOf" srcId="{BB2CD868-24D5-4FD6-842A-F9420FB999BD}" destId="{FD64B313-BD7D-4E45-929D-9130DDBA2B53}" srcOrd="0" destOrd="0" presId="urn:microsoft.com/office/officeart/2008/layout/PictureAccentList"/>
    <dgm:cxn modelId="{1249FCFC-D627-4162-819C-E9365FFF3CF6}" type="presParOf" srcId="{FD64B313-BD7D-4E45-929D-9130DDBA2B53}" destId="{59A5D220-0012-4F57-B213-258ABFFEFC8D}" srcOrd="0" destOrd="0" presId="urn:microsoft.com/office/officeart/2008/layout/PictureAccentList"/>
    <dgm:cxn modelId="{8A815E93-6D5C-44F4-8072-2909A4CEA79D}" type="presParOf" srcId="{FD64B313-BD7D-4E45-929D-9130DDBA2B53}" destId="{20ABABE3-D9DE-4260-BAF4-FE08B3CB5E25}" srcOrd="1" destOrd="0" presId="urn:microsoft.com/office/officeart/2008/layout/PictureAccentList"/>
    <dgm:cxn modelId="{0AB98E7B-8078-4859-9DCA-51AA851EF9F7}" type="presParOf" srcId="{BB2CD868-24D5-4FD6-842A-F9420FB999BD}" destId="{EE139082-E653-4753-A509-70DACFA06773}" srcOrd="1" destOrd="0" presId="urn:microsoft.com/office/officeart/2008/layout/PictureAccentList"/>
    <dgm:cxn modelId="{46FA37C3-47A3-49B0-A6C3-F61B590BE7E1}" type="presParOf" srcId="{EE139082-E653-4753-A509-70DACFA06773}" destId="{1ACCE5D6-A30D-4FDD-A048-0A5D1706175D}" srcOrd="0" destOrd="0" presId="urn:microsoft.com/office/officeart/2008/layout/PictureAccentList"/>
    <dgm:cxn modelId="{5E9DA968-53ED-46B7-9AB7-D962D4D1554B}" type="presParOf" srcId="{EE139082-E653-4753-A509-70DACFA06773}" destId="{D4A0295B-AD07-4D7A-9F98-F9E2BCCDC35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ED8562-C05C-403A-B9DF-FE0D4DCEE01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05D51F6-DBA3-4FD5-A956-B523EA12BF0A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ru-RU" sz="11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/>
              <a:ea typeface="Times New Roman"/>
            </a:rPr>
            <a:t>Проект ФЗ«О внесении изменений в статью 1 и 2 ФЗ «Об особенностях отчуждения недвижимого имущества, находящегося в государственной или в муниципальной собственности и арендуемого субъектами малого и среднего предпринимательства, и о внесении изменений в отдельные законодательные акты РФ» ( в части установления процедуры отчуждения арендуемого бизнесом имущества, закрепленного на оперативного управления за государственными и муниципальными учреждениями)</a:t>
          </a:r>
          <a:endParaRPr lang="ru-RU" sz="11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6302F3B0-7AC4-44FA-8553-CC993316E178}" type="parTrans" cxnId="{3D335CD2-B3FB-47BB-A0A9-EB60046D52D6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1D20ADF5-7CEB-45EF-B22F-B6267980A488}" type="sibTrans" cxnId="{3D335CD2-B3FB-47BB-A0A9-EB60046D52D6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FC188111-10CE-42FF-806E-2C11FFEF6E4D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ru-RU" sz="11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/>
              <a:ea typeface="Times New Roman"/>
            </a:rPr>
            <a:t>Проект ФЗ «О внесении изменений в ФЗ от 6 апреля 2011 года № 63-ФЗ «Об электронной подписи» (в части предоставления </a:t>
          </a:r>
          <a:r>
            <a:rPr lang="ru-RU" sz="1100" b="1" dirty="0" err="1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/>
              <a:ea typeface="Times New Roman"/>
            </a:rPr>
            <a:t>самозанятым</a:t>
          </a:r>
          <a:r>
            <a:rPr lang="ru-RU" sz="11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/>
              <a:ea typeface="Times New Roman"/>
            </a:rPr>
            <a:t> единого сертификата ключа проверки усиленной квалифицированной электронной подписи в удостоверяющем центре федерального органа исполнительной власти)</a:t>
          </a:r>
          <a:endParaRPr lang="ru-RU" sz="11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518B89AF-8BBE-4C1B-B42C-4FF942ECF63E}" type="parTrans" cxnId="{795D85D3-EB3B-4FCF-B84F-5A8056B33B07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FA8CB9B8-DA91-4731-B956-B73184202261}" type="sibTrans" cxnId="{795D85D3-EB3B-4FCF-B84F-5A8056B33B07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E948BBEB-419F-4262-A307-00980BB0EDE2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ru-RU" sz="11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/>
              <a:ea typeface="Times New Roman"/>
            </a:rPr>
            <a:t>Проект закона ЧР «Об ограничениях в сфере продажи безалкогольных тонизирующих напитков на территории ЧР и о внесении изменений в Закон ЧР «Об административных правонарушениях в ЧР»</a:t>
          </a:r>
          <a:r>
            <a:rPr lang="ru-RU" sz="11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/>
              <a:ea typeface="Times New Roman"/>
            </a:rPr>
            <a:t> </a:t>
          </a:r>
          <a:r>
            <a:rPr lang="ru-RU" sz="11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/>
              <a:ea typeface="Times New Roman"/>
            </a:rPr>
            <a:t>( об ограничениях продажи тонизирующих напитков несовершеннолетним)</a:t>
          </a:r>
          <a:endParaRPr lang="ru-RU" sz="11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27C8E3B9-F55C-42B2-ADBD-617BB2BAC74E}" type="parTrans" cxnId="{AD28C655-42E6-43AD-9627-8E2134364E0A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5FAE011B-87F1-473F-AD83-544B27A58CFD}" type="sibTrans" cxnId="{AD28C655-42E6-43AD-9627-8E2134364E0A}">
      <dgm:prSet/>
      <dgm:spPr/>
      <dgm:t>
        <a:bodyPr/>
        <a:lstStyle/>
        <a:p>
          <a:endParaRPr lang="ru-RU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6010E8AF-0C45-46CE-8EED-6006E5D2689E}" type="pres">
      <dgm:prSet presAssocID="{36ED8562-C05C-403A-B9DF-FE0D4DCEE01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D4B6BC-78B5-4CC2-B576-E889628466BC}" type="pres">
      <dgm:prSet presAssocID="{E05D51F6-DBA3-4FD5-A956-B523EA12BF0A}" presName="parentLin" presStyleCnt="0"/>
      <dgm:spPr/>
    </dgm:pt>
    <dgm:pt modelId="{FC6D7D6A-E0C4-44C2-B500-75B6ED9363CD}" type="pres">
      <dgm:prSet presAssocID="{E05D51F6-DBA3-4FD5-A956-B523EA12BF0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1799F6FE-424C-481B-ABD1-602794EAFA3D}" type="pres">
      <dgm:prSet presAssocID="{E05D51F6-DBA3-4FD5-A956-B523EA12BF0A}" presName="parentText" presStyleLbl="node1" presStyleIdx="0" presStyleCnt="3" custScaleX="142485" custScaleY="2952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1067D4-DFEF-4C08-886F-D6BA815270F6}" type="pres">
      <dgm:prSet presAssocID="{E05D51F6-DBA3-4FD5-A956-B523EA12BF0A}" presName="negativeSpace" presStyleCnt="0"/>
      <dgm:spPr/>
    </dgm:pt>
    <dgm:pt modelId="{1350B561-7E0C-479B-B717-540269EFC34B}" type="pres">
      <dgm:prSet presAssocID="{E05D51F6-DBA3-4FD5-A956-B523EA12BF0A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AB6053-4E63-4382-9BC0-08EA9D3C23AD}" type="pres">
      <dgm:prSet presAssocID="{1D20ADF5-7CEB-45EF-B22F-B6267980A488}" presName="spaceBetweenRectangles" presStyleCnt="0"/>
      <dgm:spPr/>
    </dgm:pt>
    <dgm:pt modelId="{C10DD2E9-C889-46CB-80CA-44E914E3805E}" type="pres">
      <dgm:prSet presAssocID="{FC188111-10CE-42FF-806E-2C11FFEF6E4D}" presName="parentLin" presStyleCnt="0"/>
      <dgm:spPr/>
    </dgm:pt>
    <dgm:pt modelId="{FE15BBBC-8F97-427E-AF3F-F3C30AC0A352}" type="pres">
      <dgm:prSet presAssocID="{FC188111-10CE-42FF-806E-2C11FFEF6E4D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ECCAF2BD-5C16-4586-A989-F217AC7F0F32}" type="pres">
      <dgm:prSet presAssocID="{FC188111-10CE-42FF-806E-2C11FFEF6E4D}" presName="parentText" presStyleLbl="node1" presStyleIdx="1" presStyleCnt="3" custScaleX="142604" custScaleY="19006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A76E6C-7841-41A3-A075-5A890CEDB21B}" type="pres">
      <dgm:prSet presAssocID="{FC188111-10CE-42FF-806E-2C11FFEF6E4D}" presName="negativeSpace" presStyleCnt="0"/>
      <dgm:spPr/>
    </dgm:pt>
    <dgm:pt modelId="{1E8C3F40-EC58-4672-B13C-C0E3F6D4A283}" type="pres">
      <dgm:prSet presAssocID="{FC188111-10CE-42FF-806E-2C11FFEF6E4D}" presName="childText" presStyleLbl="conFgAcc1" presStyleIdx="1" presStyleCnt="3">
        <dgm:presLayoutVars>
          <dgm:bulletEnabled val="1"/>
        </dgm:presLayoutVars>
      </dgm:prSet>
      <dgm:spPr/>
    </dgm:pt>
    <dgm:pt modelId="{77AFFF91-A1F0-4B92-AA1D-0FEC1BAFFE51}" type="pres">
      <dgm:prSet presAssocID="{FA8CB9B8-DA91-4731-B956-B73184202261}" presName="spaceBetweenRectangles" presStyleCnt="0"/>
      <dgm:spPr/>
    </dgm:pt>
    <dgm:pt modelId="{BBD84AFF-39EE-4193-8E7A-5DFE8B9844F7}" type="pres">
      <dgm:prSet presAssocID="{E948BBEB-419F-4262-A307-00980BB0EDE2}" presName="parentLin" presStyleCnt="0"/>
      <dgm:spPr/>
    </dgm:pt>
    <dgm:pt modelId="{27ECCF40-52FC-404A-9B35-AEA4ADE22FCA}" type="pres">
      <dgm:prSet presAssocID="{E948BBEB-419F-4262-A307-00980BB0EDE2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27291877-9BC6-42E5-9B0F-C72F790228BE}" type="pres">
      <dgm:prSet presAssocID="{E948BBEB-419F-4262-A307-00980BB0EDE2}" presName="parentText" presStyleLbl="node1" presStyleIdx="2" presStyleCnt="3" custScaleX="142604" custScaleY="19112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A7590F-F9BE-49B8-8152-745193E518AA}" type="pres">
      <dgm:prSet presAssocID="{E948BBEB-419F-4262-A307-00980BB0EDE2}" presName="negativeSpace" presStyleCnt="0"/>
      <dgm:spPr/>
    </dgm:pt>
    <dgm:pt modelId="{CB4F291F-17DB-46C8-9A7C-5A1BA1DEF74B}" type="pres">
      <dgm:prSet presAssocID="{E948BBEB-419F-4262-A307-00980BB0EDE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252E995-2B17-4505-864E-5CF5CC3C643B}" type="presOf" srcId="{E05D51F6-DBA3-4FD5-A956-B523EA12BF0A}" destId="{FC6D7D6A-E0C4-44C2-B500-75B6ED9363CD}" srcOrd="0" destOrd="0" presId="urn:microsoft.com/office/officeart/2005/8/layout/list1"/>
    <dgm:cxn modelId="{795D85D3-EB3B-4FCF-B84F-5A8056B33B07}" srcId="{36ED8562-C05C-403A-B9DF-FE0D4DCEE01D}" destId="{FC188111-10CE-42FF-806E-2C11FFEF6E4D}" srcOrd="1" destOrd="0" parTransId="{518B89AF-8BBE-4C1B-B42C-4FF942ECF63E}" sibTransId="{FA8CB9B8-DA91-4731-B956-B73184202261}"/>
    <dgm:cxn modelId="{3D335CD2-B3FB-47BB-A0A9-EB60046D52D6}" srcId="{36ED8562-C05C-403A-B9DF-FE0D4DCEE01D}" destId="{E05D51F6-DBA3-4FD5-A956-B523EA12BF0A}" srcOrd="0" destOrd="0" parTransId="{6302F3B0-7AC4-44FA-8553-CC993316E178}" sibTransId="{1D20ADF5-7CEB-45EF-B22F-B6267980A488}"/>
    <dgm:cxn modelId="{48B058F1-E275-43AD-9200-BE97E927E3D2}" type="presOf" srcId="{36ED8562-C05C-403A-B9DF-FE0D4DCEE01D}" destId="{6010E8AF-0C45-46CE-8EED-6006E5D2689E}" srcOrd="0" destOrd="0" presId="urn:microsoft.com/office/officeart/2005/8/layout/list1"/>
    <dgm:cxn modelId="{040B5D11-AB9C-43BE-9B32-D9B5DA03F1F7}" type="presOf" srcId="{FC188111-10CE-42FF-806E-2C11FFEF6E4D}" destId="{ECCAF2BD-5C16-4586-A989-F217AC7F0F32}" srcOrd="1" destOrd="0" presId="urn:microsoft.com/office/officeart/2005/8/layout/list1"/>
    <dgm:cxn modelId="{1AF1033D-B002-4574-A364-F20B1AD63951}" type="presOf" srcId="{FC188111-10CE-42FF-806E-2C11FFEF6E4D}" destId="{FE15BBBC-8F97-427E-AF3F-F3C30AC0A352}" srcOrd="0" destOrd="0" presId="urn:microsoft.com/office/officeart/2005/8/layout/list1"/>
    <dgm:cxn modelId="{7BC230CB-AE9E-4E37-8086-DC7DB9958CA1}" type="presOf" srcId="{E948BBEB-419F-4262-A307-00980BB0EDE2}" destId="{27291877-9BC6-42E5-9B0F-C72F790228BE}" srcOrd="1" destOrd="0" presId="urn:microsoft.com/office/officeart/2005/8/layout/list1"/>
    <dgm:cxn modelId="{F19D4D18-FDEB-4924-A307-333EDD696829}" type="presOf" srcId="{E948BBEB-419F-4262-A307-00980BB0EDE2}" destId="{27ECCF40-52FC-404A-9B35-AEA4ADE22FCA}" srcOrd="0" destOrd="0" presId="urn:microsoft.com/office/officeart/2005/8/layout/list1"/>
    <dgm:cxn modelId="{AD28C655-42E6-43AD-9627-8E2134364E0A}" srcId="{36ED8562-C05C-403A-B9DF-FE0D4DCEE01D}" destId="{E948BBEB-419F-4262-A307-00980BB0EDE2}" srcOrd="2" destOrd="0" parTransId="{27C8E3B9-F55C-42B2-ADBD-617BB2BAC74E}" sibTransId="{5FAE011B-87F1-473F-AD83-544B27A58CFD}"/>
    <dgm:cxn modelId="{A88ED459-C6D3-442B-82FE-3CD96E9EE5F4}" type="presOf" srcId="{E05D51F6-DBA3-4FD5-A956-B523EA12BF0A}" destId="{1799F6FE-424C-481B-ABD1-602794EAFA3D}" srcOrd="1" destOrd="0" presId="urn:microsoft.com/office/officeart/2005/8/layout/list1"/>
    <dgm:cxn modelId="{BA86213E-D4A4-412C-8078-8B9698036A2B}" type="presParOf" srcId="{6010E8AF-0C45-46CE-8EED-6006E5D2689E}" destId="{19D4B6BC-78B5-4CC2-B576-E889628466BC}" srcOrd="0" destOrd="0" presId="urn:microsoft.com/office/officeart/2005/8/layout/list1"/>
    <dgm:cxn modelId="{5EA5E70E-DB77-4841-9811-48B0E8B59451}" type="presParOf" srcId="{19D4B6BC-78B5-4CC2-B576-E889628466BC}" destId="{FC6D7D6A-E0C4-44C2-B500-75B6ED9363CD}" srcOrd="0" destOrd="0" presId="urn:microsoft.com/office/officeart/2005/8/layout/list1"/>
    <dgm:cxn modelId="{3B540E73-57EA-4C55-B9BE-4CB2A554E684}" type="presParOf" srcId="{19D4B6BC-78B5-4CC2-B576-E889628466BC}" destId="{1799F6FE-424C-481B-ABD1-602794EAFA3D}" srcOrd="1" destOrd="0" presId="urn:microsoft.com/office/officeart/2005/8/layout/list1"/>
    <dgm:cxn modelId="{3A12C77C-9F23-4C8B-86DA-D8B43DEC1B21}" type="presParOf" srcId="{6010E8AF-0C45-46CE-8EED-6006E5D2689E}" destId="{191067D4-DFEF-4C08-886F-D6BA815270F6}" srcOrd="1" destOrd="0" presId="urn:microsoft.com/office/officeart/2005/8/layout/list1"/>
    <dgm:cxn modelId="{6D69E863-B7CE-4C09-9F70-3099DD81D476}" type="presParOf" srcId="{6010E8AF-0C45-46CE-8EED-6006E5D2689E}" destId="{1350B561-7E0C-479B-B717-540269EFC34B}" srcOrd="2" destOrd="0" presId="urn:microsoft.com/office/officeart/2005/8/layout/list1"/>
    <dgm:cxn modelId="{3AAE7324-E0ED-4BD3-B713-82FE13D094A0}" type="presParOf" srcId="{6010E8AF-0C45-46CE-8EED-6006E5D2689E}" destId="{2BAB6053-4E63-4382-9BC0-08EA9D3C23AD}" srcOrd="3" destOrd="0" presId="urn:microsoft.com/office/officeart/2005/8/layout/list1"/>
    <dgm:cxn modelId="{98A115E9-F77D-46E6-9B9B-65B1AE7AB60B}" type="presParOf" srcId="{6010E8AF-0C45-46CE-8EED-6006E5D2689E}" destId="{C10DD2E9-C889-46CB-80CA-44E914E3805E}" srcOrd="4" destOrd="0" presId="urn:microsoft.com/office/officeart/2005/8/layout/list1"/>
    <dgm:cxn modelId="{122637C3-400B-40B2-A5C2-6DC871FE7FF1}" type="presParOf" srcId="{C10DD2E9-C889-46CB-80CA-44E914E3805E}" destId="{FE15BBBC-8F97-427E-AF3F-F3C30AC0A352}" srcOrd="0" destOrd="0" presId="urn:microsoft.com/office/officeart/2005/8/layout/list1"/>
    <dgm:cxn modelId="{2658BFEB-3181-4698-90AB-70DB7779D7F4}" type="presParOf" srcId="{C10DD2E9-C889-46CB-80CA-44E914E3805E}" destId="{ECCAF2BD-5C16-4586-A989-F217AC7F0F32}" srcOrd="1" destOrd="0" presId="urn:microsoft.com/office/officeart/2005/8/layout/list1"/>
    <dgm:cxn modelId="{0E6A82F8-7673-4F5B-ADE3-7237BA5DEA64}" type="presParOf" srcId="{6010E8AF-0C45-46CE-8EED-6006E5D2689E}" destId="{FEA76E6C-7841-41A3-A075-5A890CEDB21B}" srcOrd="5" destOrd="0" presId="urn:microsoft.com/office/officeart/2005/8/layout/list1"/>
    <dgm:cxn modelId="{EC747873-395E-438B-9664-B106081CEC20}" type="presParOf" srcId="{6010E8AF-0C45-46CE-8EED-6006E5D2689E}" destId="{1E8C3F40-EC58-4672-B13C-C0E3F6D4A283}" srcOrd="6" destOrd="0" presId="urn:microsoft.com/office/officeart/2005/8/layout/list1"/>
    <dgm:cxn modelId="{04D3F49F-40FE-4F8E-8B5A-6E9E92821DAA}" type="presParOf" srcId="{6010E8AF-0C45-46CE-8EED-6006E5D2689E}" destId="{77AFFF91-A1F0-4B92-AA1D-0FEC1BAFFE51}" srcOrd="7" destOrd="0" presId="urn:microsoft.com/office/officeart/2005/8/layout/list1"/>
    <dgm:cxn modelId="{B3517627-5695-44F6-8232-A8E5D4657CEE}" type="presParOf" srcId="{6010E8AF-0C45-46CE-8EED-6006E5D2689E}" destId="{BBD84AFF-39EE-4193-8E7A-5DFE8B9844F7}" srcOrd="8" destOrd="0" presId="urn:microsoft.com/office/officeart/2005/8/layout/list1"/>
    <dgm:cxn modelId="{294B37F5-707D-4347-947B-72774B81EF4B}" type="presParOf" srcId="{BBD84AFF-39EE-4193-8E7A-5DFE8B9844F7}" destId="{27ECCF40-52FC-404A-9B35-AEA4ADE22FCA}" srcOrd="0" destOrd="0" presId="urn:microsoft.com/office/officeart/2005/8/layout/list1"/>
    <dgm:cxn modelId="{7ED352F0-3944-412D-A08B-8F8FF7B17C5F}" type="presParOf" srcId="{BBD84AFF-39EE-4193-8E7A-5DFE8B9844F7}" destId="{27291877-9BC6-42E5-9B0F-C72F790228BE}" srcOrd="1" destOrd="0" presId="urn:microsoft.com/office/officeart/2005/8/layout/list1"/>
    <dgm:cxn modelId="{11F084C3-E292-42ED-9E84-5EC8716795F5}" type="presParOf" srcId="{6010E8AF-0C45-46CE-8EED-6006E5D2689E}" destId="{53A7590F-F9BE-49B8-8152-745193E518AA}" srcOrd="9" destOrd="0" presId="urn:microsoft.com/office/officeart/2005/8/layout/list1"/>
    <dgm:cxn modelId="{5BB05470-9583-422B-AD8E-66777E182C95}" type="presParOf" srcId="{6010E8AF-0C45-46CE-8EED-6006E5D2689E}" destId="{CB4F291F-17DB-46C8-9A7C-5A1BA1DEF74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18F3BC-8771-49F0-8921-7BF4BC315E6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1D30D0-5E05-4577-AF29-35DECD57407D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ru-RU" sz="11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/>
              <a:ea typeface="Times New Roman"/>
            </a:rPr>
            <a:t>Проект закона ЧР«О внесении изменений в Закон ЧР«О вопросах налогового регулирования в ЧР, отнесенных законодательством РФ о налогах и сборах к ведению субъектов РФ»  (в части поддержки </a:t>
          </a:r>
          <a:r>
            <a:rPr lang="en-US" sz="11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/>
              <a:ea typeface="Times New Roman"/>
            </a:rPr>
            <a:t>IT-</a:t>
          </a:r>
          <a:r>
            <a:rPr lang="ru-RU" sz="11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/>
              <a:ea typeface="Times New Roman"/>
            </a:rPr>
            <a:t>отрасли)</a:t>
          </a:r>
          <a:endParaRPr lang="ru-RU" sz="11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16CCD803-D01F-45A7-BF24-CAB191D64782}" type="parTrans" cxnId="{B9DCF8AE-8660-41A3-9855-23F720D29ABD}">
      <dgm:prSet/>
      <dgm:spPr/>
      <dgm:t>
        <a:bodyPr/>
        <a:lstStyle/>
        <a:p>
          <a:endParaRPr lang="ru-RU" sz="10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A87F35E7-3BAB-43BC-B81B-BEE12FF583C2}" type="sibTrans" cxnId="{B9DCF8AE-8660-41A3-9855-23F720D29ABD}">
      <dgm:prSet/>
      <dgm:spPr/>
      <dgm:t>
        <a:bodyPr/>
        <a:lstStyle/>
        <a:p>
          <a:endParaRPr lang="ru-RU" sz="10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8D57F5B3-7B4C-4ADC-B672-A7A93268B684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ru-RU" sz="11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/>
              <a:ea typeface="Times New Roman"/>
            </a:rPr>
            <a:t>Проект закона ЧР «О внесении изменений в статью 5 Закона ЧР«О государственном регулировании торговой деятельности в ЧР и о внесении изменений в статью 1 Закона ЧР«О розничных рынках»</a:t>
          </a:r>
          <a:r>
            <a:rPr lang="ru-RU" sz="11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/>
              <a:ea typeface="Times New Roman"/>
            </a:rPr>
            <a:t> </a:t>
          </a:r>
          <a:r>
            <a:rPr lang="ru-RU" sz="11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/>
              <a:ea typeface="Times New Roman"/>
            </a:rPr>
            <a:t>( в части у</a:t>
          </a:r>
          <a:r>
            <a:rPr lang="ru-RU" sz="11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/>
            </a:rPr>
            <a:t>становления единого минимального срока заключения договора на размещение НТО)</a:t>
          </a:r>
          <a:endParaRPr lang="ru-RU" sz="11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3042FEEE-477E-4FAF-9426-423CB69DC3ED}" type="parTrans" cxnId="{649F98BF-E9C8-4B70-AEA6-25BB957DFCA4}">
      <dgm:prSet/>
      <dgm:spPr/>
      <dgm:t>
        <a:bodyPr/>
        <a:lstStyle/>
        <a:p>
          <a:endParaRPr lang="ru-RU" sz="10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0BDF1F9F-7D92-4896-B71C-101054FFEAC5}" type="sibTrans" cxnId="{649F98BF-E9C8-4B70-AEA6-25BB957DFCA4}">
      <dgm:prSet/>
      <dgm:spPr/>
      <dgm:t>
        <a:bodyPr/>
        <a:lstStyle/>
        <a:p>
          <a:endParaRPr lang="ru-RU" sz="10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48436A1B-DDB5-466B-937F-F3C07CD3A241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ru-RU" sz="11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/>
              <a:ea typeface="Times New Roman"/>
            </a:rPr>
            <a:t>Проект закона ЧР«О внесении изменений в статью 13 Закона ЧР «Об Уполномоченном по защите прав предпринимателей в ЧР»</a:t>
          </a:r>
          <a:r>
            <a:rPr lang="ru-RU" sz="11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/>
              <a:ea typeface="Times New Roman"/>
            </a:rPr>
            <a:t> (</a:t>
          </a:r>
          <a:r>
            <a:rPr lang="ru-RU" sz="11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rPr>
            <a:t>в части </a:t>
          </a:r>
          <a:r>
            <a:rPr lang="ru-RU" sz="11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rPr>
            <a:t>беспрепятственного посещения мест временного содержания)</a:t>
          </a:r>
          <a:endParaRPr lang="ru-RU" sz="1100" b="1" dirty="0">
            <a:solidFill>
              <a:schemeClr val="tx1">
                <a:lumMod val="75000"/>
                <a:lumOff val="2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3C70892-8B35-4098-B4FF-9DFCC2161AFF}" type="parTrans" cxnId="{25C75317-D252-4C30-8831-7AAF8EE2273F}">
      <dgm:prSet/>
      <dgm:spPr/>
      <dgm:t>
        <a:bodyPr/>
        <a:lstStyle/>
        <a:p>
          <a:endParaRPr lang="ru-RU" sz="10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7C45CE18-54DF-49BB-88EC-C1CD04C90D97}" type="sibTrans" cxnId="{25C75317-D252-4C30-8831-7AAF8EE2273F}">
      <dgm:prSet/>
      <dgm:spPr/>
      <dgm:t>
        <a:bodyPr/>
        <a:lstStyle/>
        <a:p>
          <a:endParaRPr lang="ru-RU" sz="10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CBF22EB7-D4C0-42A2-856D-F3CF730DB565}" type="pres">
      <dgm:prSet presAssocID="{D618F3BC-8771-49F0-8921-7BF4BC315E6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E13744C-B2A9-4D64-B878-F8007DCB6DFA}" type="pres">
      <dgm:prSet presAssocID="{581D30D0-5E05-4577-AF29-35DECD57407D}" presName="parentLin" presStyleCnt="0"/>
      <dgm:spPr/>
    </dgm:pt>
    <dgm:pt modelId="{066A3CB9-B87B-4520-A58F-475E7F3F498D}" type="pres">
      <dgm:prSet presAssocID="{581D30D0-5E05-4577-AF29-35DECD57407D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4432FF69-B0B6-461D-AC1F-B8844B7DE1E1}" type="pres">
      <dgm:prSet presAssocID="{581D30D0-5E05-4577-AF29-35DECD57407D}" presName="parentText" presStyleLbl="node1" presStyleIdx="0" presStyleCnt="3" custScaleX="141067" custScaleY="11427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0D8D5C-8109-4A3B-B73A-47599FD6F68E}" type="pres">
      <dgm:prSet presAssocID="{581D30D0-5E05-4577-AF29-35DECD57407D}" presName="negativeSpace" presStyleCnt="0"/>
      <dgm:spPr/>
    </dgm:pt>
    <dgm:pt modelId="{76F51F30-153C-4EE8-8796-9EB37ACB09A9}" type="pres">
      <dgm:prSet presAssocID="{581D30D0-5E05-4577-AF29-35DECD57407D}" presName="childText" presStyleLbl="conFgAcc1" presStyleIdx="0" presStyleCnt="3">
        <dgm:presLayoutVars>
          <dgm:bulletEnabled val="1"/>
        </dgm:presLayoutVars>
      </dgm:prSet>
      <dgm:spPr/>
    </dgm:pt>
    <dgm:pt modelId="{16AB9026-12AF-41BC-9205-68E5488169C7}" type="pres">
      <dgm:prSet presAssocID="{A87F35E7-3BAB-43BC-B81B-BEE12FF583C2}" presName="spaceBetweenRectangles" presStyleCnt="0"/>
      <dgm:spPr/>
    </dgm:pt>
    <dgm:pt modelId="{9CDA10B9-F40B-44C2-B5B4-EEAC25F3D688}" type="pres">
      <dgm:prSet presAssocID="{8D57F5B3-7B4C-4ADC-B672-A7A93268B684}" presName="parentLin" presStyleCnt="0"/>
      <dgm:spPr/>
    </dgm:pt>
    <dgm:pt modelId="{6EBF022A-B3DE-4AFE-85EF-C218BD7B8925}" type="pres">
      <dgm:prSet presAssocID="{8D57F5B3-7B4C-4ADC-B672-A7A93268B684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306643EA-A8F0-4D36-9606-B7C91F848718}" type="pres">
      <dgm:prSet presAssocID="{8D57F5B3-7B4C-4ADC-B672-A7A93268B684}" presName="parentText" presStyleLbl="node1" presStyleIdx="1" presStyleCnt="3" custScaleX="136577" custScaleY="11530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671BEB-69AE-4F34-B2B1-D4AE6FC12E7E}" type="pres">
      <dgm:prSet presAssocID="{8D57F5B3-7B4C-4ADC-B672-A7A93268B684}" presName="negativeSpace" presStyleCnt="0"/>
      <dgm:spPr/>
    </dgm:pt>
    <dgm:pt modelId="{35A3436F-9AD7-4DCB-84E5-0F43853629E6}" type="pres">
      <dgm:prSet presAssocID="{8D57F5B3-7B4C-4ADC-B672-A7A93268B684}" presName="childText" presStyleLbl="conFgAcc1" presStyleIdx="1" presStyleCnt="3">
        <dgm:presLayoutVars>
          <dgm:bulletEnabled val="1"/>
        </dgm:presLayoutVars>
      </dgm:prSet>
      <dgm:spPr/>
    </dgm:pt>
    <dgm:pt modelId="{A9AF26FF-687D-448D-89CC-E2816AC4C7A9}" type="pres">
      <dgm:prSet presAssocID="{0BDF1F9F-7D92-4896-B71C-101054FFEAC5}" presName="spaceBetweenRectangles" presStyleCnt="0"/>
      <dgm:spPr/>
    </dgm:pt>
    <dgm:pt modelId="{BA2C5FA1-5C9F-4C22-964A-B6B4DC35FD3C}" type="pres">
      <dgm:prSet presAssocID="{48436A1B-DDB5-466B-937F-F3C07CD3A241}" presName="parentLin" presStyleCnt="0"/>
      <dgm:spPr/>
    </dgm:pt>
    <dgm:pt modelId="{EE6F4146-75B9-42FD-9762-415810C92358}" type="pres">
      <dgm:prSet presAssocID="{48436A1B-DDB5-466B-937F-F3C07CD3A241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2F54129C-2BE1-446B-9D04-EC6B3D97C6D1}" type="pres">
      <dgm:prSet presAssocID="{48436A1B-DDB5-466B-937F-F3C07CD3A241}" presName="parentText" presStyleLbl="node1" presStyleIdx="2" presStyleCnt="3" custScaleX="140146" custScaleY="9576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3F085F-2F89-42AF-97D9-56A61C25A79F}" type="pres">
      <dgm:prSet presAssocID="{48436A1B-DDB5-466B-937F-F3C07CD3A241}" presName="negativeSpace" presStyleCnt="0"/>
      <dgm:spPr/>
    </dgm:pt>
    <dgm:pt modelId="{B3088500-75A0-4F5C-8862-1D766B7A48EF}" type="pres">
      <dgm:prSet presAssocID="{48436A1B-DDB5-466B-937F-F3C07CD3A241}" presName="childText" presStyleLbl="conFgAcc1" presStyleIdx="2" presStyleCnt="3" custLinFactNeighborX="1786" custLinFactNeighborY="113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63EF33-83CC-479F-B955-638E054ADBE4}" type="presOf" srcId="{8D57F5B3-7B4C-4ADC-B672-A7A93268B684}" destId="{306643EA-A8F0-4D36-9606-B7C91F848718}" srcOrd="1" destOrd="0" presId="urn:microsoft.com/office/officeart/2005/8/layout/list1"/>
    <dgm:cxn modelId="{974EB8A3-C40D-4CF0-B576-FF00136539DD}" type="presOf" srcId="{D618F3BC-8771-49F0-8921-7BF4BC315E68}" destId="{CBF22EB7-D4C0-42A2-856D-F3CF730DB565}" srcOrd="0" destOrd="0" presId="urn:microsoft.com/office/officeart/2005/8/layout/list1"/>
    <dgm:cxn modelId="{649F98BF-E9C8-4B70-AEA6-25BB957DFCA4}" srcId="{D618F3BC-8771-49F0-8921-7BF4BC315E68}" destId="{8D57F5B3-7B4C-4ADC-B672-A7A93268B684}" srcOrd="1" destOrd="0" parTransId="{3042FEEE-477E-4FAF-9426-423CB69DC3ED}" sibTransId="{0BDF1F9F-7D92-4896-B71C-101054FFEAC5}"/>
    <dgm:cxn modelId="{3C54E045-354B-475B-AED0-5A5A6C9B0A9A}" type="presOf" srcId="{581D30D0-5E05-4577-AF29-35DECD57407D}" destId="{4432FF69-B0B6-461D-AC1F-B8844B7DE1E1}" srcOrd="1" destOrd="0" presId="urn:microsoft.com/office/officeart/2005/8/layout/list1"/>
    <dgm:cxn modelId="{4E4D4477-F07C-43C9-BDC6-D173B81F2D5E}" type="presOf" srcId="{581D30D0-5E05-4577-AF29-35DECD57407D}" destId="{066A3CB9-B87B-4520-A58F-475E7F3F498D}" srcOrd="0" destOrd="0" presId="urn:microsoft.com/office/officeart/2005/8/layout/list1"/>
    <dgm:cxn modelId="{D969C5AE-A365-4CA8-BAA4-80C9EEECE75A}" type="presOf" srcId="{8D57F5B3-7B4C-4ADC-B672-A7A93268B684}" destId="{6EBF022A-B3DE-4AFE-85EF-C218BD7B8925}" srcOrd="0" destOrd="0" presId="urn:microsoft.com/office/officeart/2005/8/layout/list1"/>
    <dgm:cxn modelId="{25C75317-D252-4C30-8831-7AAF8EE2273F}" srcId="{D618F3BC-8771-49F0-8921-7BF4BC315E68}" destId="{48436A1B-DDB5-466B-937F-F3C07CD3A241}" srcOrd="2" destOrd="0" parTransId="{13C70892-8B35-4098-B4FF-9DFCC2161AFF}" sibTransId="{7C45CE18-54DF-49BB-88EC-C1CD04C90D97}"/>
    <dgm:cxn modelId="{08E4B251-C101-48B7-B9A5-B2CB1AE72969}" type="presOf" srcId="{48436A1B-DDB5-466B-937F-F3C07CD3A241}" destId="{2F54129C-2BE1-446B-9D04-EC6B3D97C6D1}" srcOrd="1" destOrd="0" presId="urn:microsoft.com/office/officeart/2005/8/layout/list1"/>
    <dgm:cxn modelId="{B9DCF8AE-8660-41A3-9855-23F720D29ABD}" srcId="{D618F3BC-8771-49F0-8921-7BF4BC315E68}" destId="{581D30D0-5E05-4577-AF29-35DECD57407D}" srcOrd="0" destOrd="0" parTransId="{16CCD803-D01F-45A7-BF24-CAB191D64782}" sibTransId="{A87F35E7-3BAB-43BC-B81B-BEE12FF583C2}"/>
    <dgm:cxn modelId="{6C32B80F-D952-4929-90E8-B9B44EFA21CF}" type="presOf" srcId="{48436A1B-DDB5-466B-937F-F3C07CD3A241}" destId="{EE6F4146-75B9-42FD-9762-415810C92358}" srcOrd="0" destOrd="0" presId="urn:microsoft.com/office/officeart/2005/8/layout/list1"/>
    <dgm:cxn modelId="{A91C6CDF-A737-4640-A4EF-547CF7E3CB7C}" type="presParOf" srcId="{CBF22EB7-D4C0-42A2-856D-F3CF730DB565}" destId="{BE13744C-B2A9-4D64-B878-F8007DCB6DFA}" srcOrd="0" destOrd="0" presId="urn:microsoft.com/office/officeart/2005/8/layout/list1"/>
    <dgm:cxn modelId="{87A43504-2644-40B8-BA68-DD167141F905}" type="presParOf" srcId="{BE13744C-B2A9-4D64-B878-F8007DCB6DFA}" destId="{066A3CB9-B87B-4520-A58F-475E7F3F498D}" srcOrd="0" destOrd="0" presId="urn:microsoft.com/office/officeart/2005/8/layout/list1"/>
    <dgm:cxn modelId="{AEBF752B-B545-4B73-B904-1A8F21FA82A0}" type="presParOf" srcId="{BE13744C-B2A9-4D64-B878-F8007DCB6DFA}" destId="{4432FF69-B0B6-461D-AC1F-B8844B7DE1E1}" srcOrd="1" destOrd="0" presId="urn:microsoft.com/office/officeart/2005/8/layout/list1"/>
    <dgm:cxn modelId="{5470B9FB-FE10-4C29-A9E3-A66529B65C38}" type="presParOf" srcId="{CBF22EB7-D4C0-42A2-856D-F3CF730DB565}" destId="{BE0D8D5C-8109-4A3B-B73A-47599FD6F68E}" srcOrd="1" destOrd="0" presId="urn:microsoft.com/office/officeart/2005/8/layout/list1"/>
    <dgm:cxn modelId="{2A2D6A79-35A8-4D47-90C4-885286775228}" type="presParOf" srcId="{CBF22EB7-D4C0-42A2-856D-F3CF730DB565}" destId="{76F51F30-153C-4EE8-8796-9EB37ACB09A9}" srcOrd="2" destOrd="0" presId="urn:microsoft.com/office/officeart/2005/8/layout/list1"/>
    <dgm:cxn modelId="{2A56EF44-9B9B-4A21-B0DC-EB646EFB8B3C}" type="presParOf" srcId="{CBF22EB7-D4C0-42A2-856D-F3CF730DB565}" destId="{16AB9026-12AF-41BC-9205-68E5488169C7}" srcOrd="3" destOrd="0" presId="urn:microsoft.com/office/officeart/2005/8/layout/list1"/>
    <dgm:cxn modelId="{71E90E04-3C1B-4747-940E-07027824C128}" type="presParOf" srcId="{CBF22EB7-D4C0-42A2-856D-F3CF730DB565}" destId="{9CDA10B9-F40B-44C2-B5B4-EEAC25F3D688}" srcOrd="4" destOrd="0" presId="urn:microsoft.com/office/officeart/2005/8/layout/list1"/>
    <dgm:cxn modelId="{7B91DDDD-C01E-4B91-AEDE-3515DD44E20A}" type="presParOf" srcId="{9CDA10B9-F40B-44C2-B5B4-EEAC25F3D688}" destId="{6EBF022A-B3DE-4AFE-85EF-C218BD7B8925}" srcOrd="0" destOrd="0" presId="urn:microsoft.com/office/officeart/2005/8/layout/list1"/>
    <dgm:cxn modelId="{A27E1F34-6A78-4038-8E2E-09805133C324}" type="presParOf" srcId="{9CDA10B9-F40B-44C2-B5B4-EEAC25F3D688}" destId="{306643EA-A8F0-4D36-9606-B7C91F848718}" srcOrd="1" destOrd="0" presId="urn:microsoft.com/office/officeart/2005/8/layout/list1"/>
    <dgm:cxn modelId="{8947DCD7-8115-4BD9-BEFA-460349FC33B0}" type="presParOf" srcId="{CBF22EB7-D4C0-42A2-856D-F3CF730DB565}" destId="{EF671BEB-69AE-4F34-B2B1-D4AE6FC12E7E}" srcOrd="5" destOrd="0" presId="urn:microsoft.com/office/officeart/2005/8/layout/list1"/>
    <dgm:cxn modelId="{7C4A03F1-A1ED-4487-8908-B4E102CFC7DA}" type="presParOf" srcId="{CBF22EB7-D4C0-42A2-856D-F3CF730DB565}" destId="{35A3436F-9AD7-4DCB-84E5-0F43853629E6}" srcOrd="6" destOrd="0" presId="urn:microsoft.com/office/officeart/2005/8/layout/list1"/>
    <dgm:cxn modelId="{794812F5-9F9C-4F99-902D-260B46F4F95D}" type="presParOf" srcId="{CBF22EB7-D4C0-42A2-856D-F3CF730DB565}" destId="{A9AF26FF-687D-448D-89CC-E2816AC4C7A9}" srcOrd="7" destOrd="0" presId="urn:microsoft.com/office/officeart/2005/8/layout/list1"/>
    <dgm:cxn modelId="{42A707F6-5A91-48D7-939C-7DD13B1FF8E1}" type="presParOf" srcId="{CBF22EB7-D4C0-42A2-856D-F3CF730DB565}" destId="{BA2C5FA1-5C9F-4C22-964A-B6B4DC35FD3C}" srcOrd="8" destOrd="0" presId="urn:microsoft.com/office/officeart/2005/8/layout/list1"/>
    <dgm:cxn modelId="{3F932DC9-1FFF-42BA-8064-9018809111CB}" type="presParOf" srcId="{BA2C5FA1-5C9F-4C22-964A-B6B4DC35FD3C}" destId="{EE6F4146-75B9-42FD-9762-415810C92358}" srcOrd="0" destOrd="0" presId="urn:microsoft.com/office/officeart/2005/8/layout/list1"/>
    <dgm:cxn modelId="{9FDDB5F2-4628-4503-8C6A-12DF953FDE9F}" type="presParOf" srcId="{BA2C5FA1-5C9F-4C22-964A-B6B4DC35FD3C}" destId="{2F54129C-2BE1-446B-9D04-EC6B3D97C6D1}" srcOrd="1" destOrd="0" presId="urn:microsoft.com/office/officeart/2005/8/layout/list1"/>
    <dgm:cxn modelId="{4C220B38-5DA2-486E-ABD9-3E4A2E4DA738}" type="presParOf" srcId="{CBF22EB7-D4C0-42A2-856D-F3CF730DB565}" destId="{443F085F-2F89-42AF-97D9-56A61C25A79F}" srcOrd="9" destOrd="0" presId="urn:microsoft.com/office/officeart/2005/8/layout/list1"/>
    <dgm:cxn modelId="{071B7BA7-05A9-4B5F-BA5A-C7E852C4AA01}" type="presParOf" srcId="{CBF22EB7-D4C0-42A2-856D-F3CF730DB565}" destId="{B3088500-75A0-4F5C-8862-1D766B7A48E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18F3BC-8771-49F0-8921-7BF4BC315E6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1D30D0-5E05-4577-AF29-35DECD57407D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ru-RU" sz="11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/>
              <a:ea typeface="Times New Roman"/>
            </a:rPr>
            <a:t>Проект ФЗ«О внесении изменений в статью 78 БК РФ» (на расширение перечня видов продукции для возможности предоставления субсидий отечественным производителям хмеля и предприятиям пивоваренной отрасли)</a:t>
          </a:r>
          <a:endParaRPr lang="ru-RU" sz="11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A87F35E7-3BAB-43BC-B81B-BEE12FF583C2}" type="sibTrans" cxnId="{B9DCF8AE-8660-41A3-9855-23F720D29ABD}">
      <dgm:prSet/>
      <dgm:spPr/>
      <dgm:t>
        <a:bodyPr/>
        <a:lstStyle/>
        <a:p>
          <a:endParaRPr lang="ru-RU"/>
        </a:p>
      </dgm:t>
    </dgm:pt>
    <dgm:pt modelId="{16CCD803-D01F-45A7-BF24-CAB191D64782}" type="parTrans" cxnId="{B9DCF8AE-8660-41A3-9855-23F720D29ABD}">
      <dgm:prSet/>
      <dgm:spPr/>
      <dgm:t>
        <a:bodyPr/>
        <a:lstStyle/>
        <a:p>
          <a:endParaRPr lang="ru-RU"/>
        </a:p>
      </dgm:t>
    </dgm:pt>
    <dgm:pt modelId="{CBF22EB7-D4C0-42A2-856D-F3CF730DB565}" type="pres">
      <dgm:prSet presAssocID="{D618F3BC-8771-49F0-8921-7BF4BC315E6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E13744C-B2A9-4D64-B878-F8007DCB6DFA}" type="pres">
      <dgm:prSet presAssocID="{581D30D0-5E05-4577-AF29-35DECD57407D}" presName="parentLin" presStyleCnt="0"/>
      <dgm:spPr/>
    </dgm:pt>
    <dgm:pt modelId="{066A3CB9-B87B-4520-A58F-475E7F3F498D}" type="pres">
      <dgm:prSet presAssocID="{581D30D0-5E05-4577-AF29-35DECD57407D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4432FF69-B0B6-461D-AC1F-B8844B7DE1E1}" type="pres">
      <dgm:prSet presAssocID="{581D30D0-5E05-4577-AF29-35DECD57407D}" presName="parentText" presStyleLbl="node1" presStyleIdx="0" presStyleCnt="1" custScaleX="129062" custScaleY="39516" custLinFactNeighborX="96722" custLinFactNeighborY="-2472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0D8D5C-8109-4A3B-B73A-47599FD6F68E}" type="pres">
      <dgm:prSet presAssocID="{581D30D0-5E05-4577-AF29-35DECD57407D}" presName="negativeSpace" presStyleCnt="0"/>
      <dgm:spPr/>
    </dgm:pt>
    <dgm:pt modelId="{76F51F30-153C-4EE8-8796-9EB37ACB09A9}" type="pres">
      <dgm:prSet presAssocID="{581D30D0-5E05-4577-AF29-35DECD57407D}" presName="childText" presStyleLbl="conFgAcc1" presStyleIdx="0" presStyleCnt="1" custScaleX="94477" custScaleY="43961" custLinFactNeighborX="4918" custLinFactNeighborY="124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2C324F-B5CA-4020-A570-C13A81F3A866}" type="presOf" srcId="{581D30D0-5E05-4577-AF29-35DECD57407D}" destId="{066A3CB9-B87B-4520-A58F-475E7F3F498D}" srcOrd="0" destOrd="0" presId="urn:microsoft.com/office/officeart/2005/8/layout/list1"/>
    <dgm:cxn modelId="{FD5C4595-C32F-465B-81E6-999DD5A87C29}" type="presOf" srcId="{581D30D0-5E05-4577-AF29-35DECD57407D}" destId="{4432FF69-B0B6-461D-AC1F-B8844B7DE1E1}" srcOrd="1" destOrd="0" presId="urn:microsoft.com/office/officeart/2005/8/layout/list1"/>
    <dgm:cxn modelId="{1ABA8A68-BA93-4B2F-A981-4D725642138D}" type="presOf" srcId="{D618F3BC-8771-49F0-8921-7BF4BC315E68}" destId="{CBF22EB7-D4C0-42A2-856D-F3CF730DB565}" srcOrd="0" destOrd="0" presId="urn:microsoft.com/office/officeart/2005/8/layout/list1"/>
    <dgm:cxn modelId="{B9DCF8AE-8660-41A3-9855-23F720D29ABD}" srcId="{D618F3BC-8771-49F0-8921-7BF4BC315E68}" destId="{581D30D0-5E05-4577-AF29-35DECD57407D}" srcOrd="0" destOrd="0" parTransId="{16CCD803-D01F-45A7-BF24-CAB191D64782}" sibTransId="{A87F35E7-3BAB-43BC-B81B-BEE12FF583C2}"/>
    <dgm:cxn modelId="{118399E7-8EBE-459C-AC73-6BEC2A5EFCF0}" type="presParOf" srcId="{CBF22EB7-D4C0-42A2-856D-F3CF730DB565}" destId="{BE13744C-B2A9-4D64-B878-F8007DCB6DFA}" srcOrd="0" destOrd="0" presId="urn:microsoft.com/office/officeart/2005/8/layout/list1"/>
    <dgm:cxn modelId="{D267DD71-2B00-44C9-AE1F-8683F642E2DD}" type="presParOf" srcId="{BE13744C-B2A9-4D64-B878-F8007DCB6DFA}" destId="{066A3CB9-B87B-4520-A58F-475E7F3F498D}" srcOrd="0" destOrd="0" presId="urn:microsoft.com/office/officeart/2005/8/layout/list1"/>
    <dgm:cxn modelId="{18F02514-17C7-457B-8E99-FB019645301E}" type="presParOf" srcId="{BE13744C-B2A9-4D64-B878-F8007DCB6DFA}" destId="{4432FF69-B0B6-461D-AC1F-B8844B7DE1E1}" srcOrd="1" destOrd="0" presId="urn:microsoft.com/office/officeart/2005/8/layout/list1"/>
    <dgm:cxn modelId="{425DC514-6325-46BF-812D-342FD78282D8}" type="presParOf" srcId="{CBF22EB7-D4C0-42A2-856D-F3CF730DB565}" destId="{BE0D8D5C-8109-4A3B-B73A-47599FD6F68E}" srcOrd="1" destOrd="0" presId="urn:microsoft.com/office/officeart/2005/8/layout/list1"/>
    <dgm:cxn modelId="{0D9C817A-88DB-4568-893B-9242B4D89039}" type="presParOf" srcId="{CBF22EB7-D4C0-42A2-856D-F3CF730DB565}" destId="{76F51F30-153C-4EE8-8796-9EB37ACB09A9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279DC0-E8CA-45D8-9D2D-BBC43F9AC711}">
      <dsp:nvSpPr>
        <dsp:cNvPr id="0" name=""/>
        <dsp:cNvSpPr/>
      </dsp:nvSpPr>
      <dsp:spPr>
        <a:xfrm>
          <a:off x="0" y="557921"/>
          <a:ext cx="4581863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D65482-154D-485A-A112-54269FD90AC5}">
      <dsp:nvSpPr>
        <dsp:cNvPr id="0" name=""/>
        <dsp:cNvSpPr/>
      </dsp:nvSpPr>
      <dsp:spPr>
        <a:xfrm>
          <a:off x="218130" y="656"/>
          <a:ext cx="4362609" cy="9853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228" tIns="0" rIns="121228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Указ Президента Российской Федерации от 07.05.2012 № 596 «О долгосрочной государственной экономической политике»; </a:t>
          </a:r>
          <a:endParaRPr lang="ru-RU" sz="1600" kern="1200" dirty="0"/>
        </a:p>
      </dsp:txBody>
      <dsp:txXfrm>
        <a:off x="266229" y="48755"/>
        <a:ext cx="4266411" cy="889107"/>
      </dsp:txXfrm>
    </dsp:sp>
    <dsp:sp modelId="{C590C87F-B39E-425F-AF07-B9A13671EC39}">
      <dsp:nvSpPr>
        <dsp:cNvPr id="0" name=""/>
        <dsp:cNvSpPr/>
      </dsp:nvSpPr>
      <dsp:spPr>
        <a:xfrm>
          <a:off x="0" y="2035520"/>
          <a:ext cx="4581863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3BF652-8FC3-41C1-AD2D-8936E7E7FB3F}">
      <dsp:nvSpPr>
        <dsp:cNvPr id="0" name=""/>
        <dsp:cNvSpPr/>
      </dsp:nvSpPr>
      <dsp:spPr>
        <a:xfrm>
          <a:off x="201351" y="1445321"/>
          <a:ext cx="4377584" cy="10182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228" tIns="0" rIns="121228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Федеральный закон от 07.05.2013 № 78-ФЗ «Об уполномоченных по защите прав предпринимателей в Российской Федерации»;</a:t>
          </a:r>
          <a:endParaRPr lang="ru-RU" sz="1600" kern="1200" dirty="0"/>
        </a:p>
      </dsp:txBody>
      <dsp:txXfrm>
        <a:off x="251057" y="1495027"/>
        <a:ext cx="4278172" cy="918826"/>
      </dsp:txXfrm>
    </dsp:sp>
    <dsp:sp modelId="{AFC3476F-6E81-4476-8FC4-4B1CBA5C5582}">
      <dsp:nvSpPr>
        <dsp:cNvPr id="0" name=""/>
        <dsp:cNvSpPr/>
      </dsp:nvSpPr>
      <dsp:spPr>
        <a:xfrm>
          <a:off x="0" y="3485542"/>
          <a:ext cx="4581863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8D7B1D-27AE-45F0-9ED8-5D242B773C9E}">
      <dsp:nvSpPr>
        <dsp:cNvPr id="0" name=""/>
        <dsp:cNvSpPr/>
      </dsp:nvSpPr>
      <dsp:spPr>
        <a:xfrm>
          <a:off x="214551" y="2922920"/>
          <a:ext cx="4364698" cy="9900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228" tIns="0" rIns="121228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Закон Чувашской Республики от 30.07.2013 № 57 «Об Уполномоченном по защите прав предпринимателей в Чувашской Республике».   </a:t>
          </a:r>
          <a:endParaRPr lang="ru-RU" sz="1600" kern="1200" dirty="0"/>
        </a:p>
      </dsp:txBody>
      <dsp:txXfrm>
        <a:off x="262879" y="2971248"/>
        <a:ext cx="4268042" cy="8933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F57E14-F059-4441-B14F-0396BB1AD026}">
      <dsp:nvSpPr>
        <dsp:cNvPr id="0" name=""/>
        <dsp:cNvSpPr/>
      </dsp:nvSpPr>
      <dsp:spPr>
        <a:xfrm>
          <a:off x="266496" y="9645"/>
          <a:ext cx="7449773" cy="7861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Cambria Math"/>
              <a:ea typeface="Times New Roman"/>
              <a:cs typeface="Arial"/>
            </a:rPr>
            <a:t>Общественные институты при Уполномоченном по защите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Cambria Math"/>
              <a:ea typeface="Times New Roman"/>
              <a:cs typeface="Arial"/>
            </a:rPr>
            <a:t>прав предпринимателей  в Чувашской Республике:  </a:t>
          </a:r>
          <a:endParaRPr lang="ru-RU" sz="2000" b="1" kern="1200" dirty="0">
            <a:solidFill>
              <a:schemeClr val="bg1"/>
            </a:solidFill>
          </a:endParaRPr>
        </a:p>
      </dsp:txBody>
      <dsp:txXfrm>
        <a:off x="289522" y="32671"/>
        <a:ext cx="7403721" cy="740116"/>
      </dsp:txXfrm>
    </dsp:sp>
    <dsp:sp modelId="{59A5D220-0012-4F57-B213-258ABFFEFC8D}">
      <dsp:nvSpPr>
        <dsp:cNvPr id="0" name=""/>
        <dsp:cNvSpPr/>
      </dsp:nvSpPr>
      <dsp:spPr>
        <a:xfrm>
          <a:off x="129924" y="1245745"/>
          <a:ext cx="2876678" cy="1906795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BABE3-D9DE-4260-BAF4-FE08B3CB5E25}">
      <dsp:nvSpPr>
        <dsp:cNvPr id="0" name=""/>
        <dsp:cNvSpPr/>
      </dsp:nvSpPr>
      <dsp:spPr>
        <a:xfrm>
          <a:off x="3168332" y="1199494"/>
          <a:ext cx="4548603" cy="197153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Общественный экспертный совет по вопросам защиты прав и законных интересов субъектов предпринимательской деятельности</a:t>
          </a:r>
          <a:r>
            <a:rPr lang="ru-RU" sz="1600" kern="1200" dirty="0" smtClean="0"/>
            <a:t> </a:t>
          </a:r>
          <a:r>
            <a:rPr lang="ru-RU" sz="1600" b="1" kern="1200" dirty="0" smtClean="0"/>
            <a:t>(коллегиальный совещательный орган)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для проведения анализа и выявления актуальных проблем в сфере предпринимательства; </a:t>
          </a:r>
          <a:endParaRPr lang="ru-RU" sz="1600" kern="1200" dirty="0"/>
        </a:p>
      </dsp:txBody>
      <dsp:txXfrm>
        <a:off x="3264592" y="1295754"/>
        <a:ext cx="4356083" cy="1779014"/>
      </dsp:txXfrm>
    </dsp:sp>
    <dsp:sp modelId="{1ACCE5D6-A30D-4FDD-A048-0A5D1706175D}">
      <dsp:nvSpPr>
        <dsp:cNvPr id="0" name=""/>
        <dsp:cNvSpPr/>
      </dsp:nvSpPr>
      <dsp:spPr>
        <a:xfrm>
          <a:off x="4608509" y="3354083"/>
          <a:ext cx="2889806" cy="1926725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A0295B-AD07-4D7A-9F98-F9E2BCCDC35E}">
      <dsp:nvSpPr>
        <dsp:cNvPr id="0" name=""/>
        <dsp:cNvSpPr/>
      </dsp:nvSpPr>
      <dsp:spPr>
        <a:xfrm>
          <a:off x="134544" y="3311966"/>
          <a:ext cx="4041914" cy="2019432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Общественные представители</a:t>
          </a:r>
          <a:r>
            <a:rPr lang="ru-RU" sz="1600" kern="1200" dirty="0" smtClean="0"/>
            <a:t> </a:t>
          </a:r>
          <a:r>
            <a:rPr lang="ru-RU" sz="1600" b="1" kern="1200" dirty="0" smtClean="0"/>
            <a:t>Уполномоченного</a:t>
          </a:r>
          <a:r>
            <a:rPr lang="ru-RU" sz="1600" kern="1200" dirty="0" smtClean="0"/>
            <a:t> по защите прав предпринимателей в городах и районах Чувашской Республики и </a:t>
          </a:r>
          <a:r>
            <a:rPr lang="ru-RU" sz="1600" b="1" kern="1200" dirty="0" smtClean="0"/>
            <a:t>эксперты «</a:t>
          </a:r>
          <a:r>
            <a:rPr lang="en-US" sz="1600" b="1" kern="1200" dirty="0" smtClean="0"/>
            <a:t>pro bono</a:t>
          </a:r>
          <a:r>
            <a:rPr lang="ru-RU" sz="1600" b="1" kern="1200" dirty="0" smtClean="0"/>
            <a:t> </a:t>
          </a:r>
          <a:r>
            <a:rPr lang="ru-RU" sz="1600" b="1" kern="1200" dirty="0" err="1" smtClean="0"/>
            <a:t>publico</a:t>
          </a:r>
          <a:r>
            <a:rPr lang="ru-RU" sz="1600" b="1" kern="1200" dirty="0" smtClean="0"/>
            <a:t>»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(7</a:t>
          </a:r>
          <a:r>
            <a:rPr lang="en-US" sz="1600" kern="1200" dirty="0" smtClean="0"/>
            <a:t>0</a:t>
          </a:r>
          <a:r>
            <a:rPr lang="ru-RU" sz="1600" kern="1200" dirty="0" smtClean="0"/>
            <a:t> – по территориальному признаку, 23 – по отраслевому). </a:t>
          </a:r>
          <a:endParaRPr lang="ru-RU" sz="1600" kern="1200" dirty="0"/>
        </a:p>
      </dsp:txBody>
      <dsp:txXfrm>
        <a:off x="233142" y="3410564"/>
        <a:ext cx="3844718" cy="18222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50B561-7E0C-479B-B717-540269EFC34B}">
      <dsp:nvSpPr>
        <dsp:cNvPr id="0" name=""/>
        <dsp:cNvSpPr/>
      </dsp:nvSpPr>
      <dsp:spPr>
        <a:xfrm>
          <a:off x="0" y="1451576"/>
          <a:ext cx="3816424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99F6FE-424C-481B-ABD1-602794EAFA3D}">
      <dsp:nvSpPr>
        <dsp:cNvPr id="0" name=""/>
        <dsp:cNvSpPr/>
      </dsp:nvSpPr>
      <dsp:spPr>
        <a:xfrm>
          <a:off x="182062" y="3413"/>
          <a:ext cx="3631770" cy="1743362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976" tIns="0" rIns="100976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/>
              <a:ea typeface="Times New Roman"/>
            </a:rPr>
            <a:t>Проект ФЗ«О внесении изменений в статью 1 и 2 ФЗ «Об особенностях отчуждения недвижимого имущества, находящегося в государственной или в муниципальной собственности и арендуемого субъектами малого и среднего предпринимательства, и о внесении изменений в отдельные законодательные акты РФ» ( в части установления процедуры отчуждения арендуемого бизнесом имущества, закрепленного на оперативного управления за государственными и муниципальными учреждениями)</a:t>
          </a:r>
          <a:endParaRPr lang="ru-RU" sz="11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267166" y="88517"/>
        <a:ext cx="3461562" cy="1573154"/>
      </dsp:txXfrm>
    </dsp:sp>
    <dsp:sp modelId="{1E8C3F40-EC58-4672-B13C-C0E3F6D4A283}">
      <dsp:nvSpPr>
        <dsp:cNvPr id="0" name=""/>
        <dsp:cNvSpPr/>
      </dsp:nvSpPr>
      <dsp:spPr>
        <a:xfrm>
          <a:off x="0" y="2890531"/>
          <a:ext cx="3816424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CAF2BD-5C16-4586-A989-F217AC7F0F32}">
      <dsp:nvSpPr>
        <dsp:cNvPr id="0" name=""/>
        <dsp:cNvSpPr/>
      </dsp:nvSpPr>
      <dsp:spPr>
        <a:xfrm>
          <a:off x="181876" y="2063576"/>
          <a:ext cx="3631083" cy="1122155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976" tIns="0" rIns="100976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/>
              <a:ea typeface="Times New Roman"/>
            </a:rPr>
            <a:t>Проект ФЗ «О внесении изменений в ФЗ от 6 апреля 2011 года № 63-ФЗ «Об электронной подписи» (в части предоставления </a:t>
          </a:r>
          <a:r>
            <a:rPr lang="ru-RU" sz="1100" b="1" kern="1200" dirty="0" err="1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/>
              <a:ea typeface="Times New Roman"/>
            </a:rPr>
            <a:t>самозанятым</a:t>
          </a:r>
          <a:r>
            <a:rPr lang="ru-RU" sz="1100" b="1" kern="12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/>
              <a:ea typeface="Times New Roman"/>
            </a:rPr>
            <a:t> единого сертификата ключа проверки усиленной квалифицированной электронной подписи в удостоверяющем центре федерального органа исполнительной власти)</a:t>
          </a:r>
          <a:endParaRPr lang="ru-RU" sz="11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236655" y="2118355"/>
        <a:ext cx="3521525" cy="1012597"/>
      </dsp:txXfrm>
    </dsp:sp>
    <dsp:sp modelId="{CB4F291F-17DB-46C8-9A7C-5A1BA1DEF74B}">
      <dsp:nvSpPr>
        <dsp:cNvPr id="0" name=""/>
        <dsp:cNvSpPr/>
      </dsp:nvSpPr>
      <dsp:spPr>
        <a:xfrm>
          <a:off x="0" y="4335704"/>
          <a:ext cx="3816424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291877-9BC6-42E5-9B0F-C72F790228BE}">
      <dsp:nvSpPr>
        <dsp:cNvPr id="0" name=""/>
        <dsp:cNvSpPr/>
      </dsp:nvSpPr>
      <dsp:spPr>
        <a:xfrm>
          <a:off x="181876" y="3502531"/>
          <a:ext cx="3631083" cy="1128372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976" tIns="0" rIns="100976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/>
              <a:ea typeface="Times New Roman"/>
            </a:rPr>
            <a:t>Проект закона ЧР «Об ограничениях в сфере продажи безалкогольных тонизирующих напитков на территории ЧР и о внесении изменений в Закон ЧР «Об административных правонарушениях в ЧР»</a:t>
          </a:r>
          <a:r>
            <a:rPr lang="ru-RU" sz="1100" kern="12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/>
              <a:ea typeface="Times New Roman"/>
            </a:rPr>
            <a:t> </a:t>
          </a:r>
          <a:r>
            <a:rPr lang="ru-RU" sz="1100" b="1" kern="12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/>
              <a:ea typeface="Times New Roman"/>
            </a:rPr>
            <a:t>( об ограничениях продажи тонизирующих напитков несовершеннолетним)</a:t>
          </a:r>
          <a:endParaRPr lang="ru-RU" sz="11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236959" y="3557614"/>
        <a:ext cx="3520917" cy="10182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F51F30-153C-4EE8-8796-9EB37ACB09A9}">
      <dsp:nvSpPr>
        <dsp:cNvPr id="0" name=""/>
        <dsp:cNvSpPr/>
      </dsp:nvSpPr>
      <dsp:spPr>
        <a:xfrm>
          <a:off x="0" y="497457"/>
          <a:ext cx="4032448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32FF69-B0B6-461D-AC1F-B8844B7DE1E1}">
      <dsp:nvSpPr>
        <dsp:cNvPr id="0" name=""/>
        <dsp:cNvSpPr/>
      </dsp:nvSpPr>
      <dsp:spPr>
        <a:xfrm>
          <a:off x="194337" y="4119"/>
          <a:ext cx="3838039" cy="87709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92" tIns="0" rIns="106692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/>
              <a:ea typeface="Times New Roman"/>
            </a:rPr>
            <a:t>Проект закона ЧР«О внесении изменений в Закон ЧР«О вопросах налогового регулирования в ЧР, отнесенных законодательством РФ о налогах и сборах к ведению субъектов РФ»  (в части поддержки </a:t>
          </a:r>
          <a:r>
            <a:rPr lang="en-US" sz="1100" b="1" kern="12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/>
              <a:ea typeface="Times New Roman"/>
            </a:rPr>
            <a:t>IT-</a:t>
          </a:r>
          <a:r>
            <a:rPr lang="ru-RU" sz="1100" b="1" kern="12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/>
              <a:ea typeface="Times New Roman"/>
            </a:rPr>
            <a:t>отрасли)</a:t>
          </a:r>
          <a:endParaRPr lang="ru-RU" sz="11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237153" y="46935"/>
        <a:ext cx="3752407" cy="791466"/>
      </dsp:txXfrm>
    </dsp:sp>
    <dsp:sp modelId="{35A3436F-9AD7-4DCB-84E5-0F43853629E6}">
      <dsp:nvSpPr>
        <dsp:cNvPr id="0" name=""/>
        <dsp:cNvSpPr/>
      </dsp:nvSpPr>
      <dsp:spPr>
        <a:xfrm>
          <a:off x="0" y="1794256"/>
          <a:ext cx="4032448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6643EA-A8F0-4D36-9606-B7C91F848718}">
      <dsp:nvSpPr>
        <dsp:cNvPr id="0" name=""/>
        <dsp:cNvSpPr/>
      </dsp:nvSpPr>
      <dsp:spPr>
        <a:xfrm>
          <a:off x="200244" y="1293057"/>
          <a:ext cx="3828823" cy="88495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92" tIns="0" rIns="106692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/>
              <a:ea typeface="Times New Roman"/>
            </a:rPr>
            <a:t>Проект закона ЧР «О внесении изменений в статью 5 Закона ЧР«О государственном регулировании торговой деятельности в ЧР и о внесении изменений в статью 1 Закона ЧР«О розничных рынках»</a:t>
          </a:r>
          <a:r>
            <a:rPr lang="ru-RU" sz="1100" kern="12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/>
              <a:ea typeface="Times New Roman"/>
            </a:rPr>
            <a:t> </a:t>
          </a:r>
          <a:r>
            <a:rPr lang="ru-RU" sz="1100" b="1" kern="12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/>
              <a:ea typeface="Times New Roman"/>
            </a:rPr>
            <a:t>( в части у</a:t>
          </a:r>
          <a:r>
            <a:rPr lang="ru-RU" sz="1100" b="1" kern="12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/>
            </a:rPr>
            <a:t>становления единого минимального срока заключения договора на размещение НТО)</a:t>
          </a:r>
          <a:endParaRPr lang="ru-RU" sz="11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243444" y="1336257"/>
        <a:ext cx="3742423" cy="798558"/>
      </dsp:txXfrm>
    </dsp:sp>
    <dsp:sp modelId="{B3088500-75A0-4F5C-8862-1D766B7A48EF}">
      <dsp:nvSpPr>
        <dsp:cNvPr id="0" name=""/>
        <dsp:cNvSpPr/>
      </dsp:nvSpPr>
      <dsp:spPr>
        <a:xfrm>
          <a:off x="0" y="2945199"/>
          <a:ext cx="4032448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54129C-2BE1-446B-9D04-EC6B3D97C6D1}">
      <dsp:nvSpPr>
        <dsp:cNvPr id="0" name=""/>
        <dsp:cNvSpPr/>
      </dsp:nvSpPr>
      <dsp:spPr>
        <a:xfrm>
          <a:off x="195518" y="2589856"/>
          <a:ext cx="3836160" cy="734984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92" tIns="0" rIns="106692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/>
              <a:ea typeface="Times New Roman"/>
            </a:rPr>
            <a:t>Проект закона ЧР«О внесении изменений в статью 13 Закона ЧР «Об Уполномоченном по защите прав предпринимателей в ЧР»</a:t>
          </a:r>
          <a:r>
            <a:rPr lang="ru-RU" sz="1100" kern="12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/>
              <a:ea typeface="Times New Roman"/>
            </a:rPr>
            <a:t> (</a:t>
          </a:r>
          <a:r>
            <a:rPr lang="ru-RU" sz="1100" b="1" kern="12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rPr>
            <a:t>в части </a:t>
          </a:r>
          <a:r>
            <a:rPr lang="ru-RU" sz="11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rPr>
            <a:t>беспрепятственного посещения мест временного содержания)</a:t>
          </a:r>
          <a:endParaRPr lang="ru-RU" sz="1100" b="1" kern="1200" dirty="0">
            <a:solidFill>
              <a:schemeClr val="tx1">
                <a:lumMod val="75000"/>
                <a:lumOff val="2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31397" y="2625735"/>
        <a:ext cx="3764402" cy="6632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F51F30-153C-4EE8-8796-9EB37ACB09A9}">
      <dsp:nvSpPr>
        <dsp:cNvPr id="0" name=""/>
        <dsp:cNvSpPr/>
      </dsp:nvSpPr>
      <dsp:spPr>
        <a:xfrm>
          <a:off x="208939" y="293567"/>
          <a:ext cx="4013828" cy="70900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32FF69-B0B6-461D-AC1F-B8844B7DE1E1}">
      <dsp:nvSpPr>
        <dsp:cNvPr id="0" name=""/>
        <dsp:cNvSpPr/>
      </dsp:nvSpPr>
      <dsp:spPr>
        <a:xfrm>
          <a:off x="410257" y="0"/>
          <a:ext cx="3838214" cy="746567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407" tIns="0" rIns="112407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imes New Roman"/>
              <a:ea typeface="Times New Roman"/>
            </a:rPr>
            <a:t>Проект ФЗ«О внесении изменений в статью 78 БК РФ» (на расширение перечня видов продукции для возможности предоставления субсидий отечественным производителям хмеля и предприятиям пивоваренной отрасли)</a:t>
          </a:r>
          <a:endParaRPr lang="ru-RU" sz="11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446701" y="36444"/>
        <a:ext cx="3765326" cy="6736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0.18182</cdr:x>
      <cdr:y>0.78355</cdr:y>
    </cdr:from>
    <cdr:to>
      <cdr:x>0.29726</cdr:x>
      <cdr:y>0.98693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40160" y="352287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0.17273</cdr:x>
      <cdr:y>0.7014</cdr:y>
    </cdr:from>
    <cdr:to>
      <cdr:x>0.28817</cdr:x>
      <cdr:y>0.90478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68152" y="315354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0.13636</cdr:x>
      <cdr:y>0.76876</cdr:y>
    </cdr:from>
    <cdr:to>
      <cdr:x>0.25181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080120" y="3456384"/>
          <a:ext cx="914400" cy="10396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0.08182</cdr:x>
      <cdr:y>0.56297</cdr:y>
    </cdr:from>
    <cdr:to>
      <cdr:x>0.19726</cdr:x>
      <cdr:y>0.76635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48072" y="253113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2000" b="1" dirty="0"/>
        </a:p>
      </cdr:txBody>
    </cdr:sp>
  </cdr:relSizeAnchor>
  <cdr:relSizeAnchor xmlns:cdr="http://schemas.openxmlformats.org/drawingml/2006/chartDrawing">
    <cdr:from>
      <cdr:x>0.28182</cdr:x>
      <cdr:y>0.56297</cdr:y>
    </cdr:from>
    <cdr:to>
      <cdr:x>0.39726</cdr:x>
      <cdr:y>0.76635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232248" y="253113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2000" b="1" dirty="0"/>
        </a:p>
      </cdr:txBody>
    </cdr:sp>
  </cdr:relSizeAnchor>
  <cdr:relSizeAnchor xmlns:cdr="http://schemas.openxmlformats.org/drawingml/2006/chartDrawing">
    <cdr:from>
      <cdr:x>0.46548</cdr:x>
      <cdr:y>0.57709</cdr:y>
    </cdr:from>
    <cdr:to>
      <cdr:x>0.58093</cdr:x>
      <cdr:y>0.78047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687039" y="259463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2000" b="1" dirty="0"/>
        </a:p>
      </cdr:txBody>
    </cdr:sp>
  </cdr:relSizeAnchor>
  <cdr:relSizeAnchor xmlns:cdr="http://schemas.openxmlformats.org/drawingml/2006/chartDrawing">
    <cdr:from>
      <cdr:x>0.08393</cdr:x>
      <cdr:y>0.43243</cdr:y>
    </cdr:from>
    <cdr:to>
      <cdr:x>0.19937</cdr:x>
      <cdr:y>0.65419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664776" y="1944216"/>
          <a:ext cx="914400" cy="9970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2000" b="1" dirty="0"/>
        </a:p>
      </cdr:txBody>
    </cdr:sp>
  </cdr:relSizeAnchor>
  <cdr:relSizeAnchor xmlns:cdr="http://schemas.openxmlformats.org/drawingml/2006/chartDrawing">
    <cdr:from>
      <cdr:x>0.28182</cdr:x>
      <cdr:y>0.42021</cdr:y>
    </cdr:from>
    <cdr:to>
      <cdr:x>0.39726</cdr:x>
      <cdr:y>0.62358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232248" y="188926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2000" b="1" dirty="0"/>
        </a:p>
      </cdr:txBody>
    </cdr:sp>
  </cdr:relSizeAnchor>
  <cdr:relSizeAnchor xmlns:cdr="http://schemas.openxmlformats.org/drawingml/2006/chartDrawing">
    <cdr:from>
      <cdr:x>0.46592</cdr:x>
      <cdr:y>0.46128</cdr:y>
    </cdr:from>
    <cdr:to>
      <cdr:x>0.58137</cdr:x>
      <cdr:y>0.66466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3690535" y="207393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2000" b="1" dirty="0"/>
        </a:p>
      </cdr:txBody>
    </cdr:sp>
  </cdr:relSizeAnchor>
  <cdr:relSizeAnchor xmlns:cdr="http://schemas.openxmlformats.org/drawingml/2006/chartDrawing">
    <cdr:from>
      <cdr:x>0.12297</cdr:x>
      <cdr:y>0.313</cdr:y>
    </cdr:from>
    <cdr:to>
      <cdr:x>0.23842</cdr:x>
      <cdr:y>0.51638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974067" y="140727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0.08182</cdr:x>
      <cdr:y>0.29462</cdr:y>
    </cdr:from>
    <cdr:to>
      <cdr:x>0.19726</cdr:x>
      <cdr:y>0.498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648072" y="132464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2000" b="1" dirty="0"/>
        </a:p>
      </cdr:txBody>
    </cdr:sp>
  </cdr:relSizeAnchor>
  <cdr:relSizeAnchor xmlns:cdr="http://schemas.openxmlformats.org/drawingml/2006/chartDrawing">
    <cdr:from>
      <cdr:x>0.28182</cdr:x>
      <cdr:y>0.28463</cdr:y>
    </cdr:from>
    <cdr:to>
      <cdr:x>0.39726</cdr:x>
      <cdr:y>0.48801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2232248" y="127970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2000" b="1" dirty="0"/>
        </a:p>
      </cdr:txBody>
    </cdr:sp>
  </cdr:relSizeAnchor>
  <cdr:relSizeAnchor xmlns:cdr="http://schemas.openxmlformats.org/drawingml/2006/chartDrawing">
    <cdr:from>
      <cdr:x>0.51818</cdr:x>
      <cdr:y>0.42021</cdr:y>
    </cdr:from>
    <cdr:to>
      <cdr:x>0.63362</cdr:x>
      <cdr:y>0.62358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4104456" y="188926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0.46548</cdr:x>
      <cdr:y>0.36836</cdr:y>
    </cdr:from>
    <cdr:to>
      <cdr:x>0.58093</cdr:x>
      <cdr:y>0.57174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3687011" y="1656164"/>
          <a:ext cx="914466" cy="9144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2000" b="1" dirty="0"/>
        </a:p>
      </cdr:txBody>
    </cdr:sp>
  </cdr:relSizeAnchor>
  <cdr:relSizeAnchor xmlns:cdr="http://schemas.openxmlformats.org/drawingml/2006/chartDrawing">
    <cdr:from>
      <cdr:x>0.08285</cdr:x>
      <cdr:y>0.12813</cdr:y>
    </cdr:from>
    <cdr:to>
      <cdr:x>0.19829</cdr:x>
      <cdr:y>0.33151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656231" y="57606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2000" b="1" dirty="0"/>
        </a:p>
      </cdr:txBody>
    </cdr:sp>
  </cdr:relSizeAnchor>
  <cdr:relSizeAnchor xmlns:cdr="http://schemas.openxmlformats.org/drawingml/2006/chartDrawing">
    <cdr:from>
      <cdr:x>0.28182</cdr:x>
      <cdr:y>0.15456</cdr:y>
    </cdr:from>
    <cdr:to>
      <cdr:x>0.39726</cdr:x>
      <cdr:y>0.35794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2232248" y="69492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2000" b="1" dirty="0"/>
        </a:p>
      </cdr:txBody>
    </cdr:sp>
  </cdr:relSizeAnchor>
  <cdr:relSizeAnchor xmlns:cdr="http://schemas.openxmlformats.org/drawingml/2006/chartDrawing">
    <cdr:from>
      <cdr:x>0.46548</cdr:x>
      <cdr:y>0.25625</cdr:y>
    </cdr:from>
    <cdr:to>
      <cdr:x>0.58093</cdr:x>
      <cdr:y>0.45963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3687039" y="115212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20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0.35828</cdr:x>
      <cdr:y>0.12306</cdr:y>
    </cdr:from>
    <cdr:to>
      <cdr:x>0.56523</cdr:x>
      <cdr:y>0.47432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09361" y="515354"/>
          <a:ext cx="640789" cy="14709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0.47826</cdr:x>
      <cdr:y>0.32389</cdr:y>
    </cdr:from>
    <cdr:to>
      <cdr:x>0.65217</cdr:x>
      <cdr:y>0.65919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84176" y="1356378"/>
          <a:ext cx="576064" cy="14041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3600" b="1" dirty="0" smtClean="0">
              <a:solidFill>
                <a:schemeClr val="bg1"/>
              </a:solidFill>
            </a:rPr>
            <a:t>25</a:t>
          </a:r>
        </a:p>
        <a:p xmlns:a="http://schemas.openxmlformats.org/drawingml/2006/main">
          <a:r>
            <a:rPr lang="ru-RU" sz="1400" b="1" dirty="0" smtClean="0">
              <a:solidFill>
                <a:schemeClr val="bg1"/>
              </a:solidFill>
            </a:rPr>
            <a:t>человек</a:t>
          </a:r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0.13043</cdr:x>
      <cdr:y>0.39267</cdr:y>
    </cdr:from>
    <cdr:to>
      <cdr:x>0.3913</cdr:x>
      <cdr:y>0.66106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32048" y="1644410"/>
          <a:ext cx="864096" cy="11239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3600" b="1" dirty="0" smtClean="0">
              <a:solidFill>
                <a:schemeClr val="bg1"/>
              </a:solidFill>
            </a:rPr>
            <a:t>33 </a:t>
          </a:r>
        </a:p>
        <a:p xmlns:a="http://schemas.openxmlformats.org/drawingml/2006/main">
          <a:r>
            <a:rPr lang="ru-RU" sz="1400" b="1" dirty="0" smtClean="0">
              <a:solidFill>
                <a:schemeClr val="bg1"/>
              </a:solidFill>
            </a:rPr>
            <a:t>человека</a:t>
          </a:r>
          <a:endParaRPr lang="ru-RU" sz="1400" b="1" dirty="0">
            <a:solidFill>
              <a:schemeClr val="bg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0995" cy="488712"/>
          </a:xfrm>
          <a:prstGeom prst="rect">
            <a:avLst/>
          </a:prstGeom>
        </p:spPr>
        <p:txBody>
          <a:bodyPr vert="horz" lIns="90078" tIns="45039" rIns="90078" bIns="4503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65917" y="0"/>
            <a:ext cx="2880995" cy="488712"/>
          </a:xfrm>
          <a:prstGeom prst="rect">
            <a:avLst/>
          </a:prstGeom>
        </p:spPr>
        <p:txBody>
          <a:bodyPr vert="horz" lIns="90078" tIns="45039" rIns="90078" bIns="45039" rtlCol="0"/>
          <a:lstStyle>
            <a:lvl1pPr algn="r">
              <a:defRPr sz="1200"/>
            </a:lvl1pPr>
          </a:lstStyle>
          <a:p>
            <a:fld id="{4CD2EBEF-2C3E-48D0-9A18-536EFFE72C6C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79475" y="731838"/>
            <a:ext cx="4889500" cy="366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078" tIns="45039" rIns="90078" bIns="4503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4845" y="4642763"/>
            <a:ext cx="5318760" cy="4398407"/>
          </a:xfrm>
          <a:prstGeom prst="rect">
            <a:avLst/>
          </a:prstGeom>
        </p:spPr>
        <p:txBody>
          <a:bodyPr vert="horz" lIns="90078" tIns="45039" rIns="90078" bIns="45039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283830"/>
            <a:ext cx="2880995" cy="488712"/>
          </a:xfrm>
          <a:prstGeom prst="rect">
            <a:avLst/>
          </a:prstGeom>
        </p:spPr>
        <p:txBody>
          <a:bodyPr vert="horz" lIns="90078" tIns="45039" rIns="90078" bIns="4503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65917" y="9283830"/>
            <a:ext cx="2880995" cy="488712"/>
          </a:xfrm>
          <a:prstGeom prst="rect">
            <a:avLst/>
          </a:prstGeom>
        </p:spPr>
        <p:txBody>
          <a:bodyPr vert="horz" lIns="90078" tIns="45039" rIns="90078" bIns="45039" rtlCol="0" anchor="b"/>
          <a:lstStyle>
            <a:lvl1pPr algn="r">
              <a:defRPr sz="1200"/>
            </a:lvl1pPr>
          </a:lstStyle>
          <a:p>
            <a:fld id="{4C356AED-7630-42C1-8772-4703A3FFA4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361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56AED-7630-42C1-8772-4703A3FFA4A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262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56AED-7630-42C1-8772-4703A3FFA4A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262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56AED-7630-42C1-8772-4703A3FFA4A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262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56AED-7630-42C1-8772-4703A3FFA4A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262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56AED-7630-42C1-8772-4703A3FFA4A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262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56AED-7630-42C1-8772-4703A3FFA4A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262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56AED-7630-42C1-8772-4703A3FFA4A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2627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56AED-7630-42C1-8772-4703A3FFA4A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2627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56AED-7630-42C1-8772-4703A3FFA4A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2627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56AED-7630-42C1-8772-4703A3FFA4A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2627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56AED-7630-42C1-8772-4703A3FFA4AC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262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56AED-7630-42C1-8772-4703A3FFA4A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2627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56AED-7630-42C1-8772-4703A3FFA4AC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2627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56AED-7630-42C1-8772-4703A3FFA4AC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2627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56AED-7630-42C1-8772-4703A3FFA4AC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2627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56AED-7630-42C1-8772-4703A3FFA4AC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2627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56AED-7630-42C1-8772-4703A3FFA4AC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2627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25538" y="1222375"/>
            <a:ext cx="4397375" cy="32988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24181"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4B1DD-9944-0140-9883-30E6422ABE8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4643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56AED-7630-42C1-8772-4703A3FFA4AC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2627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56AED-7630-42C1-8772-4703A3FFA4AC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262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56AED-7630-42C1-8772-4703A3FFA4A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262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56AED-7630-42C1-8772-4703A3FFA4A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262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56AED-7630-42C1-8772-4703A3FFA4A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262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56AED-7630-42C1-8772-4703A3FFA4A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262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56AED-7630-42C1-8772-4703A3FFA4A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262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56AED-7630-42C1-8772-4703A3FFA4AC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262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56AED-7630-42C1-8772-4703A3FFA4A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262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807F-F128-44BB-ABD2-6B57DDDF6739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FC36-B504-460D-BC28-44FE9F3F6AB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807F-F128-44BB-ABD2-6B57DDDF6739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FC36-B504-460D-BC28-44FE9F3F6A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807F-F128-44BB-ABD2-6B57DDDF6739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FC36-B504-460D-BC28-44FE9F3F6A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3FEBFAF-A707-D543-90F2-AAE986725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109" y="460388"/>
            <a:ext cx="6468835" cy="430887"/>
          </a:xfrm>
        </p:spPr>
        <p:txBody>
          <a:bodyPr wrap="square" lIns="0" tIns="0" rIns="0" bIns="0" anchor="t">
            <a:spAutoFit/>
          </a:bodyPr>
          <a:lstStyle>
            <a:lvl1pPr>
              <a:defRPr sz="2800">
                <a:solidFill>
                  <a:srgbClr val="2C467C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9CDC303-66AB-49B4-A4F1-813EC09D8395}"/>
              </a:ext>
            </a:extLst>
          </p:cNvPr>
          <p:cNvSpPr/>
          <p:nvPr userDrawn="1"/>
        </p:nvSpPr>
        <p:spPr>
          <a:xfrm>
            <a:off x="8091488" y="442594"/>
            <a:ext cx="1052513" cy="365126"/>
          </a:xfrm>
          <a:prstGeom prst="rect">
            <a:avLst/>
          </a:prstGeom>
          <a:solidFill>
            <a:srgbClr val="2C46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28933EC6-5FBA-433E-8187-A91F1B00C8AC}"/>
              </a:ext>
            </a:extLst>
          </p:cNvPr>
          <p:cNvSpPr/>
          <p:nvPr userDrawn="1"/>
        </p:nvSpPr>
        <p:spPr>
          <a:xfrm>
            <a:off x="8722688" y="442594"/>
            <a:ext cx="421313" cy="365126"/>
          </a:xfrm>
          <a:prstGeom prst="rect">
            <a:avLst/>
          </a:prstGeom>
          <a:solidFill>
            <a:srgbClr val="4FA2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7D60444E-4A1E-454E-88F6-3BCCD4588887}"/>
              </a:ext>
            </a:extLst>
          </p:cNvPr>
          <p:cNvSpPr/>
          <p:nvPr userDrawn="1"/>
        </p:nvSpPr>
        <p:spPr>
          <a:xfrm>
            <a:off x="2" y="442594"/>
            <a:ext cx="421313" cy="365126"/>
          </a:xfrm>
          <a:prstGeom prst="rect">
            <a:avLst/>
          </a:prstGeom>
          <a:solidFill>
            <a:srgbClr val="4FA2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Номер слайда 3">
            <a:extLst>
              <a:ext uri="{FF2B5EF4-FFF2-40B4-BE49-F238E27FC236}">
                <a16:creationId xmlns="" xmlns:a16="http://schemas.microsoft.com/office/drawing/2014/main" id="{50BE0F30-7FB9-4CAD-B315-7630572FD1C2}"/>
              </a:ext>
            </a:extLst>
          </p:cNvPr>
          <p:cNvSpPr txBox="1">
            <a:spLocks/>
          </p:cNvSpPr>
          <p:nvPr userDrawn="1"/>
        </p:nvSpPr>
        <p:spPr>
          <a:xfrm>
            <a:off x="8716973" y="531670"/>
            <a:ext cx="421313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aseline="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    </a:t>
            </a:r>
            <a:fld id="{15894D0E-EFDA-064C-9F71-15BA4134874F}" type="slidenum">
              <a:rPr lang="ru-RU" smtClean="0">
                <a:solidFill>
                  <a:schemeClr val="bg1"/>
                </a:solidFill>
              </a:rPr>
              <a:pPr algn="l"/>
              <a:t>‹#›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947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807F-F128-44BB-ABD2-6B57DDDF6739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FC36-B504-460D-BC28-44FE9F3F6AB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807F-F128-44BB-ABD2-6B57DDDF6739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FC36-B504-460D-BC28-44FE9F3F6A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807F-F128-44BB-ABD2-6B57DDDF6739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FC36-B504-460D-BC28-44FE9F3F6AB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807F-F128-44BB-ABD2-6B57DDDF6739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FC36-B504-460D-BC28-44FE9F3F6AB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807F-F128-44BB-ABD2-6B57DDDF6739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FC36-B504-460D-BC28-44FE9F3F6A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807F-F128-44BB-ABD2-6B57DDDF6739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FC36-B504-460D-BC28-44FE9F3F6A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807F-F128-44BB-ABD2-6B57DDDF6739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FC36-B504-460D-BC28-44FE9F3F6A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807F-F128-44BB-ABD2-6B57DDDF6739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FC36-B504-460D-BC28-44FE9F3F6AB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5FF807F-F128-44BB-ABD2-6B57DDDF6739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F30FC36-B504-460D-BC28-44FE9F3F6AB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diagramData" Target="../diagrams/data5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microsoft.com/office/2007/relationships/diagramDrawing" Target="../diagrams/drawing5.xml"/><Relationship Id="rId2" Type="http://schemas.openxmlformats.org/officeDocument/2006/relationships/notesSlide" Target="../notesSlides/notesSlide16.xml"/><Relationship Id="rId16" Type="http://schemas.openxmlformats.org/officeDocument/2006/relationships/diagramColors" Target="../diagrams/colors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87495" y="1916832"/>
            <a:ext cx="7782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365F91"/>
                </a:solidFill>
                <a:latin typeface="Cambria Math"/>
                <a:ea typeface="Times New Roman"/>
                <a:cs typeface="Arial"/>
              </a:rPr>
              <a:t> </a:t>
            </a:r>
            <a:endParaRPr lang="ru-RU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407242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115616" y="5335273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995" y="79762"/>
            <a:ext cx="462053" cy="5409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44" y="788303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ЧУВАШСКАЯ РЕСПУБЛИКА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51715" y="5157192"/>
            <a:ext cx="835292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Ежегодный Доклад Уполномоченного по защите прав предпринимателей в Чувашской Республике</a:t>
            </a:r>
          </a:p>
          <a:p>
            <a:pPr lvl="0" algn="ctr"/>
            <a:r>
              <a:rPr lang="ru-RU" sz="26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2022 год</a:t>
            </a:r>
            <a:endParaRPr lang="ru-RU" sz="260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11523"/>
            <a:ext cx="6120680" cy="3773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237312"/>
            <a:ext cx="416219" cy="353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25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256469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365F91"/>
                </a:solidFill>
                <a:latin typeface="Cambria Math"/>
                <a:ea typeface="Times New Roman"/>
                <a:cs typeface="Arial"/>
              </a:rPr>
              <a:t>Меры поддержки субъектов малого и среднего предпринимательства в 2022 году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7584" y="407242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316095" y="4422301"/>
            <a:ext cx="528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115616" y="5335273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599665" y="630932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436596" y="2398903"/>
            <a:ext cx="68926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Финансирование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региональных проектов в рамках национального проекта «Малое и среднее предпринимательство и поддержка индивидуальной предпринимательской инициативы» – 1108,28 млн.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рублей.</a:t>
            </a:r>
          </a:p>
          <a:p>
            <a:pPr algn="just"/>
            <a:endParaRPr lang="ru-RU" sz="16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Финансирование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мероприятий индивидуальной программы социально– экономического развития Чувашской Республики на 2020–2024 гг. по поддержке малого и среднего предпринимательства – 404,04 млн.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Предоставление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субсидий из республиканского бюджета Чувашской Республики субъектам МСП на возмещение части затрат, связанных с приобретением оборудования в целях создания и (или) развития, либо модернизации производств – 50,0 млн.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Развитие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предпринимательства в области народных художественных промыслов – 0,85 млн. рублей. 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00177" y="1052736"/>
            <a:ext cx="39375" cy="5040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921228" y="1102140"/>
            <a:ext cx="75392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39750">
              <a:tabLst>
                <a:tab pos="357188" algn="l"/>
              </a:tabLs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соответствии с подпрограммой «Развитие субъектов малого и среднего предпринимательства в Чувашской Республике» государственной программы Чувашской Республики «Экономическое развитие Чувашской Республики» в 2022 году на развитие малого и среднего бизнеса было выделено 1563,17 млн. рублей, которые направлены на следующие направления:</a:t>
            </a:r>
          </a:p>
        </p:txBody>
      </p:sp>
    </p:spTree>
    <p:extLst>
      <p:ext uri="{BB962C8B-B14F-4D97-AF65-F5344CB8AC3E}">
        <p14:creationId xmlns:p14="http://schemas.microsoft.com/office/powerpoint/2010/main" val="268132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7584" y="407242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316095" y="4422301"/>
            <a:ext cx="528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76859" y="64726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984099" y="2420888"/>
            <a:ext cx="49685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/>
          </a:p>
          <a:p>
            <a:r>
              <a:rPr lang="ru-RU" sz="1400" dirty="0" smtClean="0"/>
              <a:t>         </a:t>
            </a:r>
          </a:p>
          <a:p>
            <a:r>
              <a:rPr lang="ru-RU" sz="1400" dirty="0" smtClean="0"/>
              <a:t>          </a:t>
            </a:r>
          </a:p>
          <a:p>
            <a:r>
              <a:rPr lang="ru-RU" sz="1400" dirty="0" smtClean="0"/>
              <a:t>         </a:t>
            </a:r>
          </a:p>
          <a:p>
            <a:r>
              <a:rPr lang="ru-RU" sz="1400" dirty="0" smtClean="0"/>
              <a:t>         </a:t>
            </a:r>
            <a:endParaRPr lang="ru-RU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64173" y="1126655"/>
            <a:ext cx="18002" cy="5231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698450" y="116632"/>
            <a:ext cx="81940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Количество </a:t>
            </a:r>
            <a:r>
              <a:rPr lang="ru-RU" sz="2000" dirty="0" smtClean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субъектов  предпринимательства, отбывающих наказание и содержащихся под стражей в учреждениях УФСИН России по Чувашской Республике (за совершение «экономических преступлений»)</a:t>
            </a:r>
            <a:endParaRPr lang="ru-RU" sz="2000" dirty="0">
              <a:solidFill>
                <a:schemeClr val="tx2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426180114"/>
              </p:ext>
            </p:extLst>
          </p:nvPr>
        </p:nvGraphicFramePr>
        <p:xfrm>
          <a:off x="395536" y="1496558"/>
          <a:ext cx="3312368" cy="4668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29850148"/>
              </p:ext>
            </p:extLst>
          </p:nvPr>
        </p:nvGraphicFramePr>
        <p:xfrm>
          <a:off x="3419872" y="1772815"/>
          <a:ext cx="5400600" cy="4585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6289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7584" y="407242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316095" y="4422301"/>
            <a:ext cx="528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76859" y="64726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984099" y="2420888"/>
            <a:ext cx="49685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/>
          </a:p>
          <a:p>
            <a:r>
              <a:rPr lang="ru-RU" sz="1400" dirty="0" smtClean="0"/>
              <a:t>         </a:t>
            </a:r>
          </a:p>
          <a:p>
            <a:r>
              <a:rPr lang="ru-RU" sz="1400" dirty="0" smtClean="0"/>
              <a:t>          </a:t>
            </a:r>
          </a:p>
          <a:p>
            <a:r>
              <a:rPr lang="ru-RU" sz="1400" dirty="0" smtClean="0"/>
              <a:t>         </a:t>
            </a:r>
          </a:p>
          <a:p>
            <a:r>
              <a:rPr lang="ru-RU" sz="1400" dirty="0" smtClean="0"/>
              <a:t>         </a:t>
            </a:r>
            <a:endParaRPr lang="ru-RU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64173" y="1126655"/>
            <a:ext cx="18002" cy="5231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698450" y="116632"/>
            <a:ext cx="81940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Количество </a:t>
            </a:r>
            <a:r>
              <a:rPr lang="ru-RU" sz="2000" dirty="0" smtClean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субъектов  предпринимательства</a:t>
            </a:r>
            <a:r>
              <a:rPr lang="ru-RU" sz="20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2000" dirty="0" smtClean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подозреваемых или обвиняемых, находящихся под домашним арестом</a:t>
            </a:r>
          </a:p>
          <a:p>
            <a:pPr algn="ctr"/>
            <a:endParaRPr lang="ru-RU" sz="2000" dirty="0">
              <a:solidFill>
                <a:schemeClr val="tx2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337496262"/>
              </p:ext>
            </p:extLst>
          </p:nvPr>
        </p:nvGraphicFramePr>
        <p:xfrm>
          <a:off x="899592" y="1132295"/>
          <a:ext cx="7704856" cy="5225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800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7584" y="407242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316095" y="4422301"/>
            <a:ext cx="528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76859" y="64726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984099" y="2420888"/>
            <a:ext cx="49685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/>
          </a:p>
          <a:p>
            <a:r>
              <a:rPr lang="ru-RU" sz="1400" dirty="0" smtClean="0"/>
              <a:t>         </a:t>
            </a:r>
          </a:p>
          <a:p>
            <a:r>
              <a:rPr lang="ru-RU" sz="1400" dirty="0" smtClean="0"/>
              <a:t>          </a:t>
            </a:r>
          </a:p>
          <a:p>
            <a:r>
              <a:rPr lang="ru-RU" sz="1400" dirty="0" smtClean="0"/>
              <a:t>         </a:t>
            </a:r>
          </a:p>
          <a:p>
            <a:r>
              <a:rPr lang="ru-RU" sz="1400" dirty="0" smtClean="0"/>
              <a:t>         </a:t>
            </a:r>
            <a:endParaRPr lang="ru-RU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64173" y="1126655"/>
            <a:ext cx="18002" cy="5231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673693" y="260648"/>
            <a:ext cx="81940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Защита прав предпринимателей в уголовном процессе в 2022 году</a:t>
            </a:r>
            <a:endParaRPr lang="ru-RU" sz="2000" dirty="0">
              <a:solidFill>
                <a:schemeClr val="tx2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899591" y="1223258"/>
            <a:ext cx="3809715" cy="1413654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Органами предварительного расследования возбуждены уголовные дела в отношении 116 субъектов МСП, прекращено 46 уголовных дел по </a:t>
            </a:r>
            <a:r>
              <a:rPr lang="ru-RU" sz="16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нереабилитирующим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основаниям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881121" y="4772101"/>
            <a:ext cx="3809714" cy="1321194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15 осужденных субъектов МСП, из них в отношении 1- лишение свободы, 6-условно, 7 – штраф, 1 – прекращено по </a:t>
            </a:r>
            <a:r>
              <a:rPr lang="ru-RU" sz="16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нереабилитирующим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основаниям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4914772" y="3005663"/>
            <a:ext cx="3689462" cy="914400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Отменено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4 постановления о возбуждении уголовного дела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5220072" y="1223258"/>
            <a:ext cx="3312368" cy="1197629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Заключено под стражу 3 субъекта МСП, залог не применялся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971600" y="3078253"/>
            <a:ext cx="3312368" cy="1363505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Факты необоснованного удержания документов и имущества субъектов МСП отсутствуют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5292080" y="4422300"/>
            <a:ext cx="3240360" cy="1670995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Зарегистрировано 2 преступления </a:t>
            </a:r>
            <a:r>
              <a:rPr lang="ru-RU" sz="160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ст.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169 УК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РФ (воспрепятствование законной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предпринимательской деятельности: Урмары, Чебоксары)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60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8501" y="368369"/>
            <a:ext cx="87550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srgbClr val="365F91"/>
                </a:solidFill>
                <a:latin typeface="Cambria Math"/>
                <a:ea typeface="Times New Roman"/>
                <a:cs typeface="Arial"/>
              </a:rPr>
              <a:t>Результативное содействие бизнесу и удовлетворение ходатайств Уполномоченного: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7584" y="407242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316095" y="4422301"/>
            <a:ext cx="528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59345" y="6453336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984099" y="2420888"/>
            <a:ext cx="49685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/>
          </a:p>
          <a:p>
            <a:r>
              <a:rPr lang="ru-RU" sz="1400" dirty="0" smtClean="0"/>
              <a:t>         </a:t>
            </a:r>
          </a:p>
          <a:p>
            <a:r>
              <a:rPr lang="ru-RU" sz="1400" dirty="0" smtClean="0"/>
              <a:t>          </a:t>
            </a:r>
          </a:p>
          <a:p>
            <a:r>
              <a:rPr lang="ru-RU" sz="1400" dirty="0" smtClean="0"/>
              <a:t>         </a:t>
            </a:r>
          </a:p>
          <a:p>
            <a:r>
              <a:rPr lang="ru-RU" sz="1400" dirty="0" smtClean="0"/>
              <a:t>         </a:t>
            </a:r>
            <a:endParaRPr lang="ru-RU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82175" y="892170"/>
            <a:ext cx="18002" cy="5231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827584" y="722312"/>
            <a:ext cx="78966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 </a:t>
            </a:r>
            <a:endParaRPr lang="ru-RU" sz="1200" dirty="0" smtClean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704666" y="1234261"/>
            <a:ext cx="2710093" cy="118662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00"/>
                </a:solidFill>
                <a:latin typeface="Times New Roman"/>
                <a:ea typeface="Calibri"/>
              </a:rPr>
              <a:t>Замена 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</a:rPr>
              <a:t>административных штрафов на предупреждение по результатам проверочных мероприятий 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74064" y="2666007"/>
            <a:ext cx="3001848" cy="14064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/>
                <a:ea typeface="Calibri"/>
              </a:rPr>
              <a:t>Прекращение </a:t>
            </a:r>
            <a:r>
              <a:rPr lang="ru-RU" sz="1600" dirty="0">
                <a:solidFill>
                  <a:schemeClr val="tx1"/>
                </a:solidFill>
                <a:latin typeface="Times New Roman"/>
                <a:ea typeface="Calibri"/>
              </a:rPr>
              <a:t>производства по делам об административных правонарушениях и  освобождение от административной ответственности 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887297" y="1483841"/>
            <a:ext cx="2735502" cy="50499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/>
                <a:ea typeface="Calibri"/>
              </a:rPr>
              <a:t>Оплата </a:t>
            </a:r>
            <a:r>
              <a:rPr lang="ru-RU" sz="1600" dirty="0">
                <a:solidFill>
                  <a:schemeClr val="tx1"/>
                </a:solidFill>
                <a:latin typeface="Times New Roman"/>
                <a:ea typeface="Calibri"/>
              </a:rPr>
              <a:t>по государственным контрактам 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943764" y="3404168"/>
            <a:ext cx="2660684" cy="6682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00"/>
                </a:solidFill>
                <a:latin typeface="Times New Roman"/>
                <a:ea typeface="Calibri"/>
              </a:rPr>
              <a:t>Регистрация 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</a:rPr>
              <a:t>в ЕГРЮЛ новых изменений по юридическому лицу </a:t>
            </a:r>
            <a:endParaRPr lang="ru-RU" sz="16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20046" y="5569741"/>
            <a:ext cx="2728814" cy="58999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/>
                <a:ea typeface="Calibri"/>
              </a:rPr>
              <a:t>Уменьшение </a:t>
            </a:r>
            <a:r>
              <a:rPr lang="ru-RU" sz="1600" dirty="0">
                <a:solidFill>
                  <a:schemeClr val="tx1"/>
                </a:solidFill>
                <a:latin typeface="Times New Roman"/>
                <a:ea typeface="Calibri"/>
              </a:rPr>
              <a:t>размера имущественных налогов 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603670" y="4371720"/>
            <a:ext cx="2919954" cy="83947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00"/>
                </a:solidFill>
                <a:latin typeface="Times New Roman"/>
                <a:ea typeface="Calibri"/>
              </a:rPr>
              <a:t>Существенное 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</a:rPr>
              <a:t>снижение крупных административных штрафов </a:t>
            </a:r>
            <a:endParaRPr lang="ru-RU" sz="1600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887297" y="2244151"/>
            <a:ext cx="2735501" cy="8437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00"/>
                </a:solidFill>
                <a:latin typeface="Times New Roman"/>
                <a:ea typeface="Calibri"/>
              </a:rPr>
              <a:t>Отмена 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</a:rPr>
              <a:t>условного осуждения и досрочное снятие судимости </a:t>
            </a:r>
            <a:endParaRPr lang="ru-RU" sz="1600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492667" y="4501632"/>
            <a:ext cx="3088868" cy="7095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00"/>
                </a:solidFill>
                <a:latin typeface="Times New Roman"/>
                <a:ea typeface="Calibri"/>
              </a:rPr>
              <a:t>Восстановление 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</a:rPr>
              <a:t>в ЕГРЮЛ сведений ранее исключенного юридического лица </a:t>
            </a:r>
            <a:endParaRPr lang="ru-RU" sz="1600" dirty="0"/>
          </a:p>
        </p:txBody>
      </p:sp>
      <p:sp>
        <p:nvSpPr>
          <p:cNvPr id="27" name="Скругленная прямоугольная выноска 26"/>
          <p:cNvSpPr/>
          <p:nvPr/>
        </p:nvSpPr>
        <p:spPr>
          <a:xfrm>
            <a:off x="873994" y="1234261"/>
            <a:ext cx="720080" cy="612648"/>
          </a:xfrm>
          <a:prstGeom prst="wedgeRoundRectCallout">
            <a:avLst>
              <a:gd name="adj1" fmla="val 63712"/>
              <a:gd name="adj2" fmla="val 95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/>
              <a:t>20</a:t>
            </a:r>
            <a:endParaRPr lang="ru-RU" b="1" i="1" dirty="0"/>
          </a:p>
        </p:txBody>
      </p:sp>
      <p:sp>
        <p:nvSpPr>
          <p:cNvPr id="30" name="Скругленная прямоугольная выноска 29"/>
          <p:cNvSpPr/>
          <p:nvPr/>
        </p:nvSpPr>
        <p:spPr>
          <a:xfrm>
            <a:off x="877018" y="2860150"/>
            <a:ext cx="769515" cy="612648"/>
          </a:xfrm>
          <a:prstGeom prst="wedgeRoundRectCallout">
            <a:avLst>
              <a:gd name="adj1" fmla="val 63712"/>
              <a:gd name="adj2" fmla="val 95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/>
              <a:t>3</a:t>
            </a:r>
            <a:endParaRPr lang="ru-RU" b="1" i="1" dirty="0"/>
          </a:p>
        </p:txBody>
      </p:sp>
      <p:sp>
        <p:nvSpPr>
          <p:cNvPr id="31" name="Скругленная прямоугольная выноска 30"/>
          <p:cNvSpPr/>
          <p:nvPr/>
        </p:nvSpPr>
        <p:spPr>
          <a:xfrm>
            <a:off x="728712" y="4303873"/>
            <a:ext cx="746944" cy="482949"/>
          </a:xfrm>
          <a:prstGeom prst="wedgeRoundRectCallout">
            <a:avLst>
              <a:gd name="adj1" fmla="val 63712"/>
              <a:gd name="adj2" fmla="val 95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/>
              <a:t>2</a:t>
            </a:r>
            <a:endParaRPr lang="ru-RU" b="1" i="1" dirty="0"/>
          </a:p>
        </p:txBody>
      </p:sp>
      <p:sp>
        <p:nvSpPr>
          <p:cNvPr id="32" name="Скругленная прямоугольная выноска 31"/>
          <p:cNvSpPr/>
          <p:nvPr/>
        </p:nvSpPr>
        <p:spPr>
          <a:xfrm>
            <a:off x="754569" y="5352538"/>
            <a:ext cx="725604" cy="475899"/>
          </a:xfrm>
          <a:prstGeom prst="wedgeRoundRectCallout">
            <a:avLst>
              <a:gd name="adj1" fmla="val 63712"/>
              <a:gd name="adj2" fmla="val 95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/>
              <a:t>2</a:t>
            </a:r>
          </a:p>
        </p:txBody>
      </p:sp>
      <p:sp>
        <p:nvSpPr>
          <p:cNvPr id="33" name="Скругленная прямоугольная выноска 32"/>
          <p:cNvSpPr/>
          <p:nvPr/>
        </p:nvSpPr>
        <p:spPr>
          <a:xfrm>
            <a:off x="5174385" y="1319992"/>
            <a:ext cx="586860" cy="486805"/>
          </a:xfrm>
          <a:prstGeom prst="wedgeRoundRectCallout">
            <a:avLst>
              <a:gd name="adj1" fmla="val 76460"/>
              <a:gd name="adj2" fmla="val 9164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4" name="Скругленная прямоугольная выноска 33"/>
          <p:cNvSpPr/>
          <p:nvPr/>
        </p:nvSpPr>
        <p:spPr>
          <a:xfrm>
            <a:off x="5174385" y="2132158"/>
            <a:ext cx="609571" cy="489668"/>
          </a:xfrm>
          <a:prstGeom prst="wedgeRoundRectCallout">
            <a:avLst>
              <a:gd name="adj1" fmla="val 63712"/>
              <a:gd name="adj2" fmla="val 95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/>
              <a:t>2</a:t>
            </a:r>
            <a:endParaRPr lang="ru-RU" b="1" i="1" dirty="0"/>
          </a:p>
        </p:txBody>
      </p:sp>
      <p:sp>
        <p:nvSpPr>
          <p:cNvPr id="35" name="Скругленная прямоугольная выноска 34"/>
          <p:cNvSpPr/>
          <p:nvPr/>
        </p:nvSpPr>
        <p:spPr>
          <a:xfrm>
            <a:off x="5174384" y="3264773"/>
            <a:ext cx="646797" cy="486055"/>
          </a:xfrm>
          <a:prstGeom prst="wedgeRoundRectCallout">
            <a:avLst>
              <a:gd name="adj1" fmla="val 63712"/>
              <a:gd name="adj2" fmla="val 95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/>
              <a:t>1</a:t>
            </a:r>
            <a:endParaRPr lang="ru-RU" b="1" i="1" dirty="0"/>
          </a:p>
        </p:txBody>
      </p:sp>
      <p:sp>
        <p:nvSpPr>
          <p:cNvPr id="36" name="Скругленная прямоугольная выноска 35"/>
          <p:cNvSpPr/>
          <p:nvPr/>
        </p:nvSpPr>
        <p:spPr>
          <a:xfrm>
            <a:off x="4775912" y="4303872"/>
            <a:ext cx="631149" cy="421271"/>
          </a:xfrm>
          <a:prstGeom prst="wedgeRoundRectCallout">
            <a:avLst>
              <a:gd name="adj1" fmla="val 63712"/>
              <a:gd name="adj2" fmla="val 95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/>
              <a:t>1</a:t>
            </a:r>
            <a:endParaRPr lang="ru-RU" b="1" i="1" dirty="0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686773" y="5558687"/>
            <a:ext cx="2952329" cy="53949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Пересмотр 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решения контрольно-надзорного органа </a:t>
            </a:r>
            <a:endParaRPr lang="ru-RU" sz="1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8" name="Скругленная прямоугольная выноска 37"/>
          <p:cNvSpPr/>
          <p:nvPr/>
        </p:nvSpPr>
        <p:spPr>
          <a:xfrm>
            <a:off x="5015403" y="5352538"/>
            <a:ext cx="463767" cy="419512"/>
          </a:xfrm>
          <a:prstGeom prst="wedgeRoundRectCallout">
            <a:avLst>
              <a:gd name="adj1" fmla="val 87792"/>
              <a:gd name="adj2" fmla="val 932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36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8501" y="368369"/>
            <a:ext cx="87550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srgbClr val="365F91"/>
                </a:solidFill>
                <a:latin typeface="Cambria Math"/>
                <a:ea typeface="Times New Roman"/>
                <a:cs typeface="Arial"/>
              </a:rPr>
              <a:t>Результативное содействие бизнесу и удовлетворение ходатайств Уполномоченного: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7584" y="407242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316095" y="4422301"/>
            <a:ext cx="528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63574" y="64726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984099" y="2420888"/>
            <a:ext cx="49685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/>
          </a:p>
          <a:p>
            <a:r>
              <a:rPr lang="ru-RU" sz="1400" dirty="0" smtClean="0"/>
              <a:t>         </a:t>
            </a:r>
          </a:p>
          <a:p>
            <a:r>
              <a:rPr lang="ru-RU" sz="1400" dirty="0" smtClean="0"/>
              <a:t>          </a:t>
            </a:r>
          </a:p>
          <a:p>
            <a:r>
              <a:rPr lang="ru-RU" sz="1400" dirty="0" smtClean="0"/>
              <a:t>         </a:t>
            </a:r>
          </a:p>
          <a:p>
            <a:r>
              <a:rPr lang="ru-RU" sz="1400" dirty="0" smtClean="0"/>
              <a:t>         </a:t>
            </a:r>
            <a:endParaRPr lang="ru-RU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82175" y="892170"/>
            <a:ext cx="18002" cy="5231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827584" y="722312"/>
            <a:ext cx="78966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 </a:t>
            </a:r>
            <a:endParaRPr lang="ru-RU" sz="1200" dirty="0" smtClean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802339" y="1429241"/>
            <a:ext cx="2219261" cy="68257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Снижение 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размера комиссии за льготный банковский кредит 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09627" y="2420889"/>
            <a:ext cx="2646349" cy="93610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нижение 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размера платежей на право установки и эксплуатации рекламных конструкций 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367185" y="1500776"/>
            <a:ext cx="2952329" cy="53949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Пересмотр 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размера арендной платы за земельный участок </a:t>
            </a:r>
            <a:endParaRPr lang="ru-RU" sz="1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841119" y="4018255"/>
            <a:ext cx="2520280" cy="6924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Возращение 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изъятых в ходе обыска бухгалтерских документов </a:t>
            </a:r>
            <a:endParaRPr lang="ru-RU" sz="1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577446" y="4978560"/>
            <a:ext cx="2669045" cy="8595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Реализация 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преимущественного права на выкуп нежилых помещений 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623892" y="3733340"/>
            <a:ext cx="2579063" cy="84669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В</a:t>
            </a:r>
            <a:r>
              <a:rPr lang="ru-RU" sz="1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ыдача 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разрешительных документов на выпуск продукции машиностроения </a:t>
            </a:r>
            <a:endParaRPr lang="ru-RU" sz="1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533931" y="2420888"/>
            <a:ext cx="3181936" cy="11695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Признание 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муниципального предприятия злоупотребляющим доминирующим положением на рынке и снижение размеры платы за право торговли </a:t>
            </a:r>
            <a:endParaRPr lang="ru-RU" sz="1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626999" y="5072347"/>
            <a:ext cx="3088868" cy="8813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Продление 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договоров на право размещения нестационарных торговых объектов без проведения торгов </a:t>
            </a:r>
            <a:endParaRPr lang="ru-RU" sz="1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Скругленная прямоугольная выноска 26"/>
          <p:cNvSpPr/>
          <p:nvPr/>
        </p:nvSpPr>
        <p:spPr>
          <a:xfrm>
            <a:off x="1180490" y="1154011"/>
            <a:ext cx="529137" cy="474148"/>
          </a:xfrm>
          <a:prstGeom prst="wedgeRoundRectCallout">
            <a:avLst>
              <a:gd name="adj1" fmla="val 63712"/>
              <a:gd name="adj2" fmla="val 95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/>
              <a:t>1</a:t>
            </a:r>
            <a:endParaRPr lang="ru-RU" b="1" i="1" dirty="0"/>
          </a:p>
        </p:txBody>
      </p:sp>
      <p:sp>
        <p:nvSpPr>
          <p:cNvPr id="30" name="Скругленная прямоугольная выноска 29"/>
          <p:cNvSpPr/>
          <p:nvPr/>
        </p:nvSpPr>
        <p:spPr>
          <a:xfrm>
            <a:off x="971600" y="2167676"/>
            <a:ext cx="605846" cy="612648"/>
          </a:xfrm>
          <a:prstGeom prst="wedgeRoundRectCallout">
            <a:avLst>
              <a:gd name="adj1" fmla="val 77433"/>
              <a:gd name="adj2" fmla="val 95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/>
              <a:t>1</a:t>
            </a:r>
            <a:endParaRPr lang="ru-RU" b="1" i="1" dirty="0"/>
          </a:p>
        </p:txBody>
      </p:sp>
      <p:sp>
        <p:nvSpPr>
          <p:cNvPr id="31" name="Скругленная прямоугольная выноска 30"/>
          <p:cNvSpPr/>
          <p:nvPr/>
        </p:nvSpPr>
        <p:spPr>
          <a:xfrm>
            <a:off x="827583" y="3507801"/>
            <a:ext cx="690333" cy="468566"/>
          </a:xfrm>
          <a:prstGeom prst="wedgeRoundRectCallout">
            <a:avLst>
              <a:gd name="adj1" fmla="val 63712"/>
              <a:gd name="adj2" fmla="val 95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/>
              <a:t>1</a:t>
            </a:r>
            <a:endParaRPr lang="ru-RU" b="1" i="1" dirty="0"/>
          </a:p>
        </p:txBody>
      </p:sp>
      <p:sp>
        <p:nvSpPr>
          <p:cNvPr id="32" name="Скругленная прямоугольная выноска 31"/>
          <p:cNvSpPr/>
          <p:nvPr/>
        </p:nvSpPr>
        <p:spPr>
          <a:xfrm>
            <a:off x="827583" y="4740610"/>
            <a:ext cx="633725" cy="475899"/>
          </a:xfrm>
          <a:prstGeom prst="wedgeRoundRectCallout">
            <a:avLst>
              <a:gd name="adj1" fmla="val 63712"/>
              <a:gd name="adj2" fmla="val 95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/>
              <a:t>1</a:t>
            </a:r>
            <a:endParaRPr lang="ru-RU" b="1" i="1" dirty="0"/>
          </a:p>
        </p:txBody>
      </p:sp>
      <p:sp>
        <p:nvSpPr>
          <p:cNvPr id="33" name="Скругленная прямоугольная выноска 32"/>
          <p:cNvSpPr/>
          <p:nvPr/>
        </p:nvSpPr>
        <p:spPr>
          <a:xfrm>
            <a:off x="4696022" y="1391085"/>
            <a:ext cx="586860" cy="353093"/>
          </a:xfrm>
          <a:prstGeom prst="wedgeRoundRectCallout">
            <a:avLst>
              <a:gd name="adj1" fmla="val 63712"/>
              <a:gd name="adj2" fmla="val 95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34" name="Скругленная прямоугольная выноска 33"/>
          <p:cNvSpPr/>
          <p:nvPr/>
        </p:nvSpPr>
        <p:spPr>
          <a:xfrm>
            <a:off x="4797830" y="2474000"/>
            <a:ext cx="623850" cy="436547"/>
          </a:xfrm>
          <a:prstGeom prst="wedgeRoundRectCallout">
            <a:avLst>
              <a:gd name="adj1" fmla="val 63712"/>
              <a:gd name="adj2" fmla="val 95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/>
              <a:t>1</a:t>
            </a:r>
            <a:endParaRPr lang="ru-RU" b="1" i="1" dirty="0"/>
          </a:p>
        </p:txBody>
      </p:sp>
      <p:sp>
        <p:nvSpPr>
          <p:cNvPr id="35" name="Скругленная прямоугольная выноска 34"/>
          <p:cNvSpPr/>
          <p:nvPr/>
        </p:nvSpPr>
        <p:spPr>
          <a:xfrm>
            <a:off x="5123203" y="3808981"/>
            <a:ext cx="596955" cy="418547"/>
          </a:xfrm>
          <a:prstGeom prst="wedgeRoundRectCallout">
            <a:avLst>
              <a:gd name="adj1" fmla="val 63712"/>
              <a:gd name="adj2" fmla="val 95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/>
              <a:t>1</a:t>
            </a:r>
            <a:endParaRPr lang="ru-RU" b="1" i="1" dirty="0"/>
          </a:p>
        </p:txBody>
      </p:sp>
      <p:sp>
        <p:nvSpPr>
          <p:cNvPr id="36" name="Скругленная прямоугольная выноска 35"/>
          <p:cNvSpPr/>
          <p:nvPr/>
        </p:nvSpPr>
        <p:spPr>
          <a:xfrm>
            <a:off x="4875735" y="4819979"/>
            <a:ext cx="658195" cy="468052"/>
          </a:xfrm>
          <a:prstGeom prst="wedgeRoundRectCallout">
            <a:avLst>
              <a:gd name="adj1" fmla="val 63712"/>
              <a:gd name="adj2" fmla="val 95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/>
              <a:t>1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89622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7584" y="407242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316095" y="4422301"/>
            <a:ext cx="528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115616" y="5335273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-1984099" y="2420888"/>
            <a:ext cx="49685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/>
          </a:p>
          <a:p>
            <a:r>
              <a:rPr lang="ru-RU" sz="1400" dirty="0" smtClean="0"/>
              <a:t>         </a:t>
            </a:r>
          </a:p>
          <a:p>
            <a:r>
              <a:rPr lang="ru-RU" sz="1400" dirty="0" smtClean="0"/>
              <a:t>          </a:t>
            </a:r>
          </a:p>
          <a:p>
            <a:r>
              <a:rPr lang="ru-RU" sz="1400" dirty="0" smtClean="0"/>
              <a:t>         </a:t>
            </a:r>
          </a:p>
          <a:p>
            <a:r>
              <a:rPr lang="ru-RU" sz="1400" dirty="0" smtClean="0"/>
              <a:t>        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332656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365F91"/>
                </a:solidFill>
                <a:latin typeface="Cambria Math"/>
                <a:ea typeface="Times New Roman"/>
                <a:cs typeface="Arial"/>
              </a:rPr>
              <a:t>Законопроекты и инициативы бизнес-омбудсмена</a:t>
            </a:r>
            <a:endParaRPr lang="ru-RU" sz="2400" b="1" dirty="0">
              <a:solidFill>
                <a:srgbClr val="365F91"/>
              </a:solidFill>
              <a:latin typeface="Cambria Math"/>
              <a:ea typeface="Times New Roman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6159" y="856777"/>
            <a:ext cx="776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Направленные в Государственный Совет Чувашской Республики: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26061368"/>
              </p:ext>
            </p:extLst>
          </p:nvPr>
        </p:nvGraphicFramePr>
        <p:xfrm>
          <a:off x="500177" y="1466202"/>
          <a:ext cx="3816424" cy="4843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3344677409"/>
              </p:ext>
            </p:extLst>
          </p:nvPr>
        </p:nvGraphicFramePr>
        <p:xfrm>
          <a:off x="4716016" y="1340768"/>
          <a:ext cx="4032448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418948798"/>
              </p:ext>
            </p:extLst>
          </p:nvPr>
        </p:nvGraphicFramePr>
        <p:xfrm>
          <a:off x="4499992" y="5148866"/>
          <a:ext cx="4248472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63745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7584" y="407242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316095" y="4422301"/>
            <a:ext cx="528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-1984099" y="2420888"/>
            <a:ext cx="49685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/>
          </a:p>
          <a:p>
            <a:r>
              <a:rPr lang="ru-RU" sz="1400" dirty="0" smtClean="0"/>
              <a:t>         </a:t>
            </a:r>
          </a:p>
          <a:p>
            <a:r>
              <a:rPr lang="ru-RU" sz="1400" dirty="0" smtClean="0"/>
              <a:t>          </a:t>
            </a:r>
          </a:p>
          <a:p>
            <a:r>
              <a:rPr lang="ru-RU" sz="1400" dirty="0" smtClean="0"/>
              <a:t>         </a:t>
            </a:r>
          </a:p>
          <a:p>
            <a:r>
              <a:rPr lang="ru-RU" sz="1400" dirty="0" smtClean="0"/>
              <a:t>        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83568" y="395372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II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Направленные в Государственную Думу, Совет Федерации, депутатам и сенаторам: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5576" y="1268759"/>
            <a:ext cx="3834426" cy="259228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</a:rPr>
              <a:t>Проект ФЗ «О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</a:rPr>
              <a:t>внесении изменений в отдельные законодательные акты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</a:rPr>
              <a:t>РФ»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</a:rPr>
              <a:t>(в части дополнительного регулирования ряда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</a:rPr>
              <a:t>вопросов, связанных с условно-досрочным освобождением от отбывания наказания, заменой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</a:rPr>
              <a:t>неотбытой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</a:rPr>
              <a:t> части наказания более мягким видом наказания и изменением вида исправительного учреждения, а также расширения возможностей защиты прав осужденных в судах общей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</a:rPr>
              <a:t>юрисдикции)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827263" y="4072426"/>
            <a:ext cx="3888432" cy="2088232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</a:rPr>
              <a:t>Проект ФЗ«О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</a:rPr>
              <a:t>внесении изменений в часть 3 статьи 18.15 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</a:rPr>
              <a:t>КоАП РФ»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</a:rPr>
              <a:t>(в части исключения излишней строгости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</a:rPr>
              <a:t>наказания для  работодателей за нарушения порядка (формы) уведомления миграционной службы о заключении трудового договора с иностранным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</a:rPr>
              <a:t>гражданином)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068064" y="4072426"/>
            <a:ext cx="3824416" cy="195426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Calibri"/>
              </a:rPr>
              <a:t>Проект ФЗ «О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Calibri"/>
              </a:rPr>
              <a:t>внесении изменений в часть вторую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Calibri"/>
              </a:rPr>
              <a:t>НК РФ»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Calibri"/>
              </a:rPr>
              <a:t> (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Calibri"/>
              </a:rPr>
              <a:t>в целях сохранения возможности применения специальных налоговых режимов для малого и среднего бизнеса ювелирной отрасли либо установления переходного периода для вступления в силу отмены данной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Calibri"/>
              </a:rPr>
              <a:t>возможности)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ea typeface="Times New Roman"/>
            </a:endParaRPr>
          </a:p>
          <a:p>
            <a:pPr algn="ctr"/>
            <a:endParaRPr lang="ru-RU" sz="1400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68759"/>
            <a:ext cx="3816423" cy="2342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024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7584" y="407242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316095" y="4422301"/>
            <a:ext cx="528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03340" y="2291037"/>
            <a:ext cx="49685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/>
          </a:p>
          <a:p>
            <a:r>
              <a:rPr lang="ru-RU" sz="1400" dirty="0" smtClean="0"/>
              <a:t>         </a:t>
            </a:r>
          </a:p>
          <a:p>
            <a:r>
              <a:rPr lang="ru-RU" sz="1400" dirty="0" smtClean="0"/>
              <a:t>          </a:t>
            </a:r>
          </a:p>
          <a:p>
            <a:r>
              <a:rPr lang="ru-RU" sz="1400" dirty="0" smtClean="0"/>
              <a:t>         </a:t>
            </a:r>
          </a:p>
          <a:p>
            <a:r>
              <a:rPr lang="ru-RU" sz="1400" dirty="0" smtClean="0"/>
              <a:t>        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75656" y="303039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4DCFA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III</a:t>
            </a:r>
            <a:r>
              <a:rPr lang="ru-RU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4DCFA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Направленные </a:t>
            </a:r>
            <a:r>
              <a:rPr lang="ru-RU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B4DCFA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органы власти на согласование:</a:t>
            </a:r>
            <a:endParaRPr lang="ru-RU" b="1" dirty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srgbClr val="B4DCFA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1560" y="1196751"/>
            <a:ext cx="3744416" cy="259228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</a:rPr>
              <a:t>Проект закона о внесении изменений в Закон ЧР «О развитии малого и среднего предпринимательства в ЧР»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</a:rPr>
              <a:t> (в части придания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</a:rPr>
              <a:t>статуса семейному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</a:rPr>
              <a:t>предпринимательству, определения порядка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</a:rPr>
              <a:t>принятия мер государственной поддержки семейного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</a:rPr>
              <a:t>предпринимательства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</a:rPr>
              <a:t>)</a:t>
            </a:r>
            <a:endParaRPr lang="ru-RU" sz="105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34018" y="3717032"/>
            <a:ext cx="4068452" cy="244827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</a:rPr>
              <a:t>Внесение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</a:rPr>
              <a:t>изменений в пункт 4 Постановления </a:t>
            </a:r>
            <a:r>
              <a:rPr lang="ru-RU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</a:rPr>
              <a:t>Кабмина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</a:rPr>
              <a:t> ЧР от 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</a:rPr>
              <a:t>06.09.2022 г. № 435  «Об установлении отсрочки уплаты арендных платежей для субъектов малого и среднего предпринимательства и отмене увеличения арендной платы по договорам аренды земельных участков в 2022 году»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</a:rPr>
              <a:t>(в части распространения льготного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</a:rPr>
              <a:t>периода для арендаторов земельных участков на 2023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ea typeface="Times New Roman"/>
              </a:rPr>
              <a:t>год)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72426"/>
            <a:ext cx="3132348" cy="20447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3" y="1271900"/>
            <a:ext cx="3942438" cy="2188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553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8501" y="404664"/>
            <a:ext cx="8755042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 smtClean="0">
                <a:solidFill>
                  <a:srgbClr val="365F91"/>
                </a:solidFill>
                <a:latin typeface="Cambria Math"/>
                <a:ea typeface="Times New Roman"/>
                <a:cs typeface="Arial"/>
              </a:rPr>
              <a:t>Результаты социологического исследования бизнеса</a:t>
            </a:r>
            <a:endParaRPr lang="ru-RU" sz="2400" dirty="0">
              <a:solidFill>
                <a:srgbClr val="365F91"/>
              </a:solidFill>
              <a:latin typeface="Cambria Math"/>
              <a:ea typeface="Times New Roman"/>
              <a:cs typeface="Arial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endParaRPr lang="ru-RU" sz="2000" dirty="0">
              <a:solidFill>
                <a:schemeClr val="tx2">
                  <a:lumMod val="60000"/>
                  <a:lumOff val="40000"/>
                </a:schemeClr>
              </a:solidFill>
              <a:latin typeface="Cambria Math" pitchFamily="18" charset="0"/>
              <a:ea typeface="Cambria Math" pitchFamily="18" charset="0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1089" y="446305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6095" y="4422301"/>
            <a:ext cx="528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prstClr val="black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755575" y="6411732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984099" y="2420888"/>
            <a:ext cx="49685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solidFill>
                <a:prstClr val="black"/>
              </a:solidFill>
            </a:endParaRPr>
          </a:p>
          <a:p>
            <a:r>
              <a:rPr lang="ru-RU" sz="1400" dirty="0" smtClean="0">
                <a:solidFill>
                  <a:prstClr val="black"/>
                </a:solidFill>
              </a:rPr>
              <a:t>         </a:t>
            </a:r>
          </a:p>
          <a:p>
            <a:r>
              <a:rPr lang="ru-RU" sz="1400" dirty="0" smtClean="0">
                <a:solidFill>
                  <a:prstClr val="black"/>
                </a:solidFill>
              </a:rPr>
              <a:t>          </a:t>
            </a:r>
          </a:p>
          <a:p>
            <a:r>
              <a:rPr lang="ru-RU" sz="1400" dirty="0" smtClean="0">
                <a:solidFill>
                  <a:prstClr val="black"/>
                </a:solidFill>
              </a:rPr>
              <a:t>         </a:t>
            </a:r>
          </a:p>
          <a:p>
            <a:r>
              <a:rPr lang="ru-RU" sz="1400" dirty="0" smtClean="0">
                <a:solidFill>
                  <a:prstClr val="black"/>
                </a:solidFill>
              </a:rPr>
              <a:t>         </a:t>
            </a:r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82175" y="892170"/>
            <a:ext cx="18002" cy="5231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20271"/>
            <a:ext cx="5112569" cy="1785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800899"/>
            <a:ext cx="4824536" cy="1693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37" y="3356094"/>
            <a:ext cx="3335661" cy="2501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271" y="1412776"/>
            <a:ext cx="2860200" cy="16876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670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4486" y="188640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365F91"/>
                </a:solidFill>
                <a:latin typeface="Cambria Math"/>
                <a:ea typeface="Times New Roman"/>
                <a:cs typeface="Arial"/>
              </a:rPr>
              <a:t> </a:t>
            </a:r>
            <a:r>
              <a:rPr lang="ru-RU" sz="2000" dirty="0" smtClean="0">
                <a:solidFill>
                  <a:srgbClr val="365F91"/>
                </a:solidFill>
                <a:latin typeface="Cambria Math"/>
                <a:ea typeface="Times New Roman"/>
                <a:cs typeface="Arial"/>
              </a:rPr>
              <a:t>Правовые основы деятельности Уполномоченного по защите прав предпринимателей в Чувашской Республике: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7584" y="407242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316095" y="4422301"/>
            <a:ext cx="528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115616" y="5335273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67127077"/>
              </p:ext>
            </p:extLst>
          </p:nvPr>
        </p:nvGraphicFramePr>
        <p:xfrm>
          <a:off x="611560" y="1673104"/>
          <a:ext cx="4581863" cy="4216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262" y="1340768"/>
            <a:ext cx="2716186" cy="1656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606967"/>
            <a:ext cx="2644177" cy="1623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75" y="3094440"/>
            <a:ext cx="3240360" cy="1373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030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0028" y="237128"/>
            <a:ext cx="8755042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 smtClean="0">
                <a:solidFill>
                  <a:srgbClr val="365F91"/>
                </a:solidFill>
                <a:latin typeface="Cambria Math"/>
                <a:ea typeface="Times New Roman"/>
                <a:cs typeface="Arial"/>
              </a:rPr>
              <a:t>Результаты социологического исследования бизнеса</a:t>
            </a:r>
            <a:endParaRPr lang="ru-RU" sz="2400" dirty="0">
              <a:solidFill>
                <a:srgbClr val="365F91"/>
              </a:solidFill>
              <a:latin typeface="Cambria Math"/>
              <a:ea typeface="Times New Roman"/>
              <a:cs typeface="Arial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endParaRPr lang="ru-RU" sz="2000" dirty="0">
              <a:solidFill>
                <a:schemeClr val="tx2">
                  <a:lumMod val="60000"/>
                  <a:lumOff val="40000"/>
                </a:schemeClr>
              </a:solidFill>
              <a:latin typeface="Cambria Math" pitchFamily="18" charset="0"/>
              <a:ea typeface="Cambria Math" pitchFamily="18" charset="0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1089" y="446305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6095" y="4422301"/>
            <a:ext cx="528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prstClr val="black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83568" y="6586086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984099" y="2420888"/>
            <a:ext cx="49685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solidFill>
                <a:prstClr val="black"/>
              </a:solidFill>
            </a:endParaRPr>
          </a:p>
          <a:p>
            <a:r>
              <a:rPr lang="ru-RU" sz="1400" dirty="0" smtClean="0">
                <a:solidFill>
                  <a:prstClr val="black"/>
                </a:solidFill>
              </a:rPr>
              <a:t>         </a:t>
            </a:r>
          </a:p>
          <a:p>
            <a:r>
              <a:rPr lang="ru-RU" sz="1400" dirty="0" smtClean="0">
                <a:solidFill>
                  <a:prstClr val="black"/>
                </a:solidFill>
              </a:rPr>
              <a:t>          </a:t>
            </a:r>
          </a:p>
          <a:p>
            <a:r>
              <a:rPr lang="ru-RU" sz="1400" dirty="0" smtClean="0">
                <a:solidFill>
                  <a:prstClr val="black"/>
                </a:solidFill>
              </a:rPr>
              <a:t>         </a:t>
            </a:r>
          </a:p>
          <a:p>
            <a:r>
              <a:rPr lang="ru-RU" sz="1400" dirty="0" smtClean="0">
                <a:solidFill>
                  <a:prstClr val="black"/>
                </a:solidFill>
              </a:rPr>
              <a:t>         </a:t>
            </a:r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82175" y="892170"/>
            <a:ext cx="18002" cy="5231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77" y="2635099"/>
            <a:ext cx="4521873" cy="37108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570" y="896780"/>
            <a:ext cx="4824536" cy="1695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3356993"/>
            <a:ext cx="3096345" cy="2267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2736"/>
            <a:ext cx="2160240" cy="1368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2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8501" y="404664"/>
            <a:ext cx="8755042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 smtClean="0">
                <a:solidFill>
                  <a:srgbClr val="365F91"/>
                </a:solidFill>
                <a:latin typeface="Cambria Math"/>
                <a:ea typeface="Times New Roman"/>
                <a:cs typeface="Arial"/>
              </a:rPr>
              <a:t>Результаты социологического исследования бизнеса</a:t>
            </a:r>
            <a:endParaRPr lang="ru-RU" sz="2400" dirty="0">
              <a:solidFill>
                <a:srgbClr val="365F91"/>
              </a:solidFill>
              <a:latin typeface="Cambria Math"/>
              <a:ea typeface="Times New Roman"/>
              <a:cs typeface="Arial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endParaRPr lang="ru-RU" sz="2000" dirty="0">
              <a:solidFill>
                <a:schemeClr val="tx2">
                  <a:lumMod val="60000"/>
                  <a:lumOff val="40000"/>
                </a:schemeClr>
              </a:solidFill>
              <a:latin typeface="Cambria Math" pitchFamily="18" charset="0"/>
              <a:ea typeface="Cambria Math" pitchFamily="18" charset="0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4463054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Диаграмма. </a:t>
            </a:r>
            <a:r>
              <a:rPr lang="ru-RU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Изменения, коснувшиеся предприятий в 2022 году</a:t>
            </a:r>
            <a:endParaRPr lang="ru-RU" sz="1600" b="1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6095" y="4422301"/>
            <a:ext cx="528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prstClr val="black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821089" y="6453336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984099" y="2420888"/>
            <a:ext cx="49685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solidFill>
                <a:prstClr val="black"/>
              </a:solidFill>
            </a:endParaRPr>
          </a:p>
          <a:p>
            <a:r>
              <a:rPr lang="ru-RU" sz="1400" dirty="0" smtClean="0">
                <a:solidFill>
                  <a:prstClr val="black"/>
                </a:solidFill>
              </a:rPr>
              <a:t>         </a:t>
            </a:r>
          </a:p>
          <a:p>
            <a:r>
              <a:rPr lang="ru-RU" sz="1400" dirty="0" smtClean="0">
                <a:solidFill>
                  <a:prstClr val="black"/>
                </a:solidFill>
              </a:rPr>
              <a:t>          </a:t>
            </a:r>
          </a:p>
          <a:p>
            <a:r>
              <a:rPr lang="ru-RU" sz="1400" dirty="0" smtClean="0">
                <a:solidFill>
                  <a:prstClr val="black"/>
                </a:solidFill>
              </a:rPr>
              <a:t>         </a:t>
            </a:r>
          </a:p>
          <a:p>
            <a:r>
              <a:rPr lang="ru-RU" sz="1400" dirty="0" smtClean="0">
                <a:solidFill>
                  <a:prstClr val="black"/>
                </a:solidFill>
              </a:rPr>
              <a:t>         </a:t>
            </a:r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82175" y="892170"/>
            <a:ext cx="18002" cy="5231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89" y="1105992"/>
            <a:ext cx="6408712" cy="282706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379" y="4221088"/>
            <a:ext cx="4664777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16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8501" y="404664"/>
            <a:ext cx="8755042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 smtClean="0">
                <a:solidFill>
                  <a:srgbClr val="365F91"/>
                </a:solidFill>
                <a:latin typeface="Cambria Math"/>
                <a:ea typeface="Times New Roman"/>
                <a:cs typeface="Arial"/>
              </a:rPr>
              <a:t>Результаты социологического исследования бизнеса</a:t>
            </a:r>
            <a:endParaRPr lang="ru-RU" sz="2400" dirty="0">
              <a:solidFill>
                <a:srgbClr val="365F91"/>
              </a:solidFill>
              <a:latin typeface="Cambria Math"/>
              <a:ea typeface="Times New Roman"/>
              <a:cs typeface="Arial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endParaRPr lang="ru-RU" sz="2000" dirty="0">
              <a:solidFill>
                <a:schemeClr val="tx2">
                  <a:lumMod val="60000"/>
                  <a:lumOff val="40000"/>
                </a:schemeClr>
              </a:solidFill>
              <a:latin typeface="Cambria Math" pitchFamily="18" charset="0"/>
              <a:ea typeface="Cambria Math" pitchFamily="18" charset="0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1089" y="446305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6095" y="4422301"/>
            <a:ext cx="528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prstClr val="black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755576" y="6525344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984099" y="2420888"/>
            <a:ext cx="49685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solidFill>
                <a:prstClr val="black"/>
              </a:solidFill>
            </a:endParaRPr>
          </a:p>
          <a:p>
            <a:r>
              <a:rPr lang="ru-RU" sz="1400" dirty="0" smtClean="0">
                <a:solidFill>
                  <a:prstClr val="black"/>
                </a:solidFill>
              </a:rPr>
              <a:t>         </a:t>
            </a:r>
          </a:p>
          <a:p>
            <a:r>
              <a:rPr lang="ru-RU" sz="1400" dirty="0" smtClean="0">
                <a:solidFill>
                  <a:prstClr val="black"/>
                </a:solidFill>
              </a:rPr>
              <a:t>          </a:t>
            </a:r>
          </a:p>
          <a:p>
            <a:r>
              <a:rPr lang="ru-RU" sz="1400" dirty="0" smtClean="0">
                <a:solidFill>
                  <a:prstClr val="black"/>
                </a:solidFill>
              </a:rPr>
              <a:t>         </a:t>
            </a:r>
          </a:p>
          <a:p>
            <a:r>
              <a:rPr lang="ru-RU" sz="1400" dirty="0" smtClean="0">
                <a:solidFill>
                  <a:prstClr val="black"/>
                </a:solidFill>
              </a:rPr>
              <a:t>         </a:t>
            </a:r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82175" y="892170"/>
            <a:ext cx="18002" cy="5231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039" y="980728"/>
            <a:ext cx="6431168" cy="330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1" y="4283793"/>
            <a:ext cx="6431168" cy="20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54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8501" y="404664"/>
            <a:ext cx="8755042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 smtClean="0">
                <a:solidFill>
                  <a:srgbClr val="365F91"/>
                </a:solidFill>
                <a:latin typeface="Cambria Math"/>
                <a:ea typeface="Times New Roman"/>
                <a:cs typeface="Arial"/>
              </a:rPr>
              <a:t>Результаты социологического исследования бизнеса</a:t>
            </a:r>
            <a:endParaRPr lang="ru-RU" sz="2400" dirty="0">
              <a:solidFill>
                <a:srgbClr val="365F91"/>
              </a:solidFill>
              <a:latin typeface="Cambria Math"/>
              <a:ea typeface="Times New Roman"/>
              <a:cs typeface="Arial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endParaRPr lang="ru-RU" sz="2000" dirty="0">
              <a:solidFill>
                <a:schemeClr val="tx2">
                  <a:lumMod val="60000"/>
                  <a:lumOff val="40000"/>
                </a:schemeClr>
              </a:solidFill>
              <a:latin typeface="Cambria Math" pitchFamily="18" charset="0"/>
              <a:ea typeface="Cambria Math" pitchFamily="18" charset="0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6095" y="4422301"/>
            <a:ext cx="528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prstClr val="black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82175" y="6453336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984099" y="2420888"/>
            <a:ext cx="49685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solidFill>
                <a:prstClr val="black"/>
              </a:solidFill>
            </a:endParaRPr>
          </a:p>
          <a:p>
            <a:r>
              <a:rPr lang="ru-RU" sz="1400" dirty="0" smtClean="0">
                <a:solidFill>
                  <a:prstClr val="black"/>
                </a:solidFill>
              </a:rPr>
              <a:t>         </a:t>
            </a:r>
          </a:p>
          <a:p>
            <a:r>
              <a:rPr lang="ru-RU" sz="1400" dirty="0" smtClean="0">
                <a:solidFill>
                  <a:prstClr val="black"/>
                </a:solidFill>
              </a:rPr>
              <a:t>          </a:t>
            </a:r>
          </a:p>
          <a:p>
            <a:r>
              <a:rPr lang="ru-RU" sz="1400" dirty="0" smtClean="0">
                <a:solidFill>
                  <a:prstClr val="black"/>
                </a:solidFill>
              </a:rPr>
              <a:t>         </a:t>
            </a:r>
          </a:p>
          <a:p>
            <a:r>
              <a:rPr lang="ru-RU" sz="1400" dirty="0" smtClean="0">
                <a:solidFill>
                  <a:prstClr val="black"/>
                </a:solidFill>
              </a:rPr>
              <a:t>         </a:t>
            </a:r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82175" y="892170"/>
            <a:ext cx="18002" cy="5231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28816"/>
            <a:ext cx="7344816" cy="4476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31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8501" y="260647"/>
            <a:ext cx="87550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 smtClean="0">
              <a:solidFill>
                <a:srgbClr val="365F91"/>
              </a:solidFill>
              <a:latin typeface="Cambria Math"/>
              <a:ea typeface="Times New Roman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407242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316095" y="4422301"/>
            <a:ext cx="528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82175" y="6267267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984099" y="2420888"/>
            <a:ext cx="49685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/>
          </a:p>
          <a:p>
            <a:r>
              <a:rPr lang="ru-RU" sz="1400" dirty="0" smtClean="0"/>
              <a:t>         </a:t>
            </a:r>
          </a:p>
          <a:p>
            <a:r>
              <a:rPr lang="ru-RU" sz="1400" dirty="0" smtClean="0"/>
              <a:t>          </a:t>
            </a:r>
          </a:p>
          <a:p>
            <a:r>
              <a:rPr lang="ru-RU" sz="1400" dirty="0" smtClean="0"/>
              <a:t>         </a:t>
            </a:r>
          </a:p>
          <a:p>
            <a:r>
              <a:rPr lang="ru-RU" sz="1400" dirty="0" smtClean="0"/>
              <a:t>         </a:t>
            </a:r>
            <a:endParaRPr lang="ru-RU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64173" y="892170"/>
            <a:ext cx="18002" cy="5231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309210"/>
              </p:ext>
            </p:extLst>
          </p:nvPr>
        </p:nvGraphicFramePr>
        <p:xfrm>
          <a:off x="683568" y="892180"/>
          <a:ext cx="7920880" cy="5129107"/>
        </p:xfrm>
        <a:graphic>
          <a:graphicData uri="http://schemas.openxmlformats.org/drawingml/2006/table">
            <a:tbl>
              <a:tblPr/>
              <a:tblGrid>
                <a:gridCol w="370763"/>
                <a:gridCol w="444792"/>
                <a:gridCol w="1560709"/>
                <a:gridCol w="648072"/>
                <a:gridCol w="576064"/>
                <a:gridCol w="720080"/>
                <a:gridCol w="720080"/>
                <a:gridCol w="720080"/>
                <a:gridCol w="504056"/>
                <a:gridCol w="504056"/>
                <a:gridCol w="576064"/>
                <a:gridCol w="576064"/>
              </a:tblGrid>
              <a:tr h="5391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Место по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ПФО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Место по</a:t>
                      </a:r>
                      <a:r>
                        <a:rPr lang="ru-RU" sz="1000" u="none" strike="noStrike" baseline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России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Регион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Итоговый балл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Роспотребнадзор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Росприроднадзор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Ростехнадзор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ru-RU" sz="10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Россельхознадзор</a:t>
                      </a:r>
                      <a:endParaRPr lang="ru-RU" sz="1000" u="none" strike="noStrike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8390" marR="8390" marT="839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МЧС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Ространснадзор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Росздравнадзор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Роструд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22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l" fontAlgn="b"/>
                      <a:r>
                        <a:rPr lang="ru-RU" sz="10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Удмуртская Республика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2,04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3,60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0,70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3,40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22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Республика Татарстан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2,21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0,30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1,60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0,20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1,40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5,20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22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Ульяновская область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2,61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4,40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3,10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1,80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0,20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6,00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0,10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1,40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71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Кировская область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3,16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3,20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1,80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1,20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4,70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4,60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5,10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0,70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71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l" fontAlgn="b"/>
                      <a:r>
                        <a:rPr lang="ru-RU" sz="10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Самарская область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3,49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4,10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1,30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6,00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6,50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0,40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0,10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84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5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050" b="1" i="0" u="none" strike="noStrike" dirty="0">
                        <a:solidFill>
                          <a:srgbClr val="00B05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ru-RU" sz="1050" b="1" i="0" u="none" strike="noStrike" dirty="0">
                        <a:solidFill>
                          <a:srgbClr val="00B05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l" fontAlgn="b"/>
                      <a:r>
                        <a:rPr lang="ru-RU" sz="1050" b="1" u="none" strike="noStrike" dirty="0"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Республика Чувашия</a:t>
                      </a:r>
                      <a:endParaRPr lang="ru-RU" sz="1050" b="1" i="0" u="none" strike="noStrike" dirty="0">
                        <a:solidFill>
                          <a:srgbClr val="00B05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5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3,63</a:t>
                      </a:r>
                      <a:endParaRPr lang="ru-RU" sz="1050" b="1" i="0" u="none" strike="noStrike" dirty="0">
                        <a:solidFill>
                          <a:srgbClr val="00B05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5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0,80</a:t>
                      </a:r>
                      <a:endParaRPr lang="ru-RU" sz="1050" b="1" i="0" u="none" strike="noStrike" dirty="0">
                        <a:solidFill>
                          <a:srgbClr val="00B05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5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8,00</a:t>
                      </a:r>
                      <a:endParaRPr lang="ru-RU" sz="1050" b="1" i="0" u="none" strike="noStrike" dirty="0">
                        <a:solidFill>
                          <a:srgbClr val="00B05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5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2,50</a:t>
                      </a:r>
                      <a:endParaRPr lang="ru-RU" sz="1050" b="1" i="0" u="none" strike="noStrike" dirty="0">
                        <a:solidFill>
                          <a:srgbClr val="00B05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5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0,20</a:t>
                      </a:r>
                      <a:endParaRPr lang="ru-RU" sz="1050" b="1" i="0" u="none" strike="noStrike" dirty="0">
                        <a:solidFill>
                          <a:srgbClr val="00B05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5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5,20</a:t>
                      </a:r>
                      <a:endParaRPr lang="ru-RU" sz="1050" b="1" i="0" u="none" strike="noStrike" dirty="0">
                        <a:solidFill>
                          <a:srgbClr val="00B05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5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2,60</a:t>
                      </a:r>
                      <a:endParaRPr lang="ru-RU" sz="1050" b="1" i="0" u="none" strike="noStrike" dirty="0">
                        <a:solidFill>
                          <a:srgbClr val="00B05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5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4,70</a:t>
                      </a:r>
                      <a:endParaRPr lang="ru-RU" sz="1050" b="1" i="0" u="none" strike="noStrike" dirty="0">
                        <a:solidFill>
                          <a:srgbClr val="00B05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5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5,00</a:t>
                      </a:r>
                      <a:endParaRPr lang="ru-RU" sz="1050" b="1" i="0" u="none" strike="noStrike" dirty="0">
                        <a:solidFill>
                          <a:srgbClr val="00B05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22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Нижегородская область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3,76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7,3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5,1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95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l" fontAlgn="b"/>
                      <a:r>
                        <a:rPr lang="ru-RU" sz="10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Пермский край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3,95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1,60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2,60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6,00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5,10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7,60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4,60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2,20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22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Республика Башкортостан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3,10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1,10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5,80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5,50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2,20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3,80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6,60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22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Саратовская область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4,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08</a:t>
                      </a:r>
                      <a:endParaRPr lang="ru-RU" sz="1000" u="none" strike="noStrike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1,10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3,70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5,70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5,80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4,80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8,00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22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44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l" fontAlgn="b"/>
                      <a:r>
                        <a:rPr lang="ru-RU" sz="10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Республика Марий Эл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4,33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1,40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2,30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5,90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5,90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4,80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7,40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3,40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71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l" fontAlgn="b"/>
                      <a:r>
                        <a:rPr lang="ru-RU" sz="10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Пензенская область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4,53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0,60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6,50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8,00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7,80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0,10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4,40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3,80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22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58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l" fontAlgn="b"/>
                      <a:r>
                        <a:rPr lang="ru-RU" sz="10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Республика Мордовия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4,81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3,70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3,40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8,10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6,90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3,60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5,40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5,90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22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59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l" fontAlgn="b"/>
                      <a:r>
                        <a:rPr lang="ru-RU" sz="10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Оренбургская область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4,88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8,10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5,50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6,90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7,00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2,20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5,50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uller Regular"/>
                          <a:ea typeface="Helvetica Neue"/>
                          <a:cs typeface="Helvetica Neue"/>
                        </a:defRPr>
                      </a:lvl9pPr>
                    </a:lstStyle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0,80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390" marR="8390" marT="8390" marB="0" anchor="b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899592" y="291425"/>
            <a:ext cx="74398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2C467C"/>
                </a:solidFill>
                <a:effectLst/>
                <a:uLnTx/>
                <a:uFillTx/>
                <a:latin typeface="Muller ExtraBold"/>
              </a:rPr>
              <a:t>Рейтинг регионов ПФО по Индексу административного давления на бизнес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2580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9"/>
          <p:cNvSpPr txBox="1"/>
          <p:nvPr/>
        </p:nvSpPr>
        <p:spPr>
          <a:xfrm>
            <a:off x="971600" y="438516"/>
            <a:ext cx="709144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lvl="0" algn="ctr">
              <a:defRPr/>
            </a:pPr>
            <a:r>
              <a:rPr lang="ru-RU" kern="0" dirty="0">
                <a:solidFill>
                  <a:srgbClr val="2C467C"/>
                </a:solidFill>
                <a:latin typeface="Muller ExtraBold"/>
              </a:rPr>
              <a:t>Предварительные результаты Индекса административного давления на бизнес за 2022 год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324146"/>
              </p:ext>
            </p:extLst>
          </p:nvPr>
        </p:nvGraphicFramePr>
        <p:xfrm>
          <a:off x="683568" y="1196752"/>
          <a:ext cx="7920880" cy="49145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049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061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443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5100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4660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83820" algn="ctr">
                        <a:lnSpc>
                          <a:spcPct val="114999"/>
                        </a:lnSpc>
                        <a:spcBef>
                          <a:spcPts val="215"/>
                        </a:spcBef>
                        <a:tabLst>
                          <a:tab pos="733425" algn="l"/>
                          <a:tab pos="1191895" algn="l"/>
                        </a:tabLst>
                      </a:pPr>
                      <a:r>
                        <a:rPr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sz="1100" b="1" spc="-5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1)</a:t>
                      </a:r>
                      <a:r>
                        <a:rPr lang="en-US" sz="1100" b="1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100" b="1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 </a:t>
                      </a:r>
                      <a:r>
                        <a:rPr sz="1100" b="1" spc="-5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ПРЕДУПРЕЖДЕНИЙ</a:t>
                      </a:r>
                      <a:endParaRPr sz="11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91440" marR="83820" algn="ctr">
                        <a:lnSpc>
                          <a:spcPct val="114999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</a:t>
                      </a:r>
                      <a:r>
                        <a:rPr sz="1100" b="1" spc="-5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ОБЩЕГО ЧИСЛА  </a:t>
                      </a:r>
                      <a:r>
                        <a:rPr sz="11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НАКАЗАНИЙ</a:t>
                      </a:r>
                      <a:r>
                        <a:rPr lang="ru-RU" sz="11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(%)</a:t>
                      </a:r>
                      <a:endParaRPr sz="11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73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83820" algn="ctr">
                        <a:lnSpc>
                          <a:spcPct val="114999"/>
                        </a:lnSpc>
                        <a:spcBef>
                          <a:spcPts val="215"/>
                        </a:spcBef>
                        <a:tabLst>
                          <a:tab pos="1452245" algn="l"/>
                        </a:tabLst>
                      </a:pPr>
                      <a:r>
                        <a:rPr sz="1100" b="1" spc="-5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(P2) </a:t>
                      </a:r>
                      <a:r>
                        <a:rPr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ДОЛЯ </a:t>
                      </a:r>
                      <a:r>
                        <a:rPr sz="1100" b="1" spc="-5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ОРГАНИЗАЦИЙ  </a:t>
                      </a:r>
                      <a:r>
                        <a:rPr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</a:t>
                      </a:r>
                      <a:r>
                        <a:rPr sz="1100" b="1" spc="-5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ИП, ПОДВЕРГНУТЫХ  КОНТРОЛЮ </a:t>
                      </a:r>
                      <a:r>
                        <a:rPr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НАДЗОРУ </a:t>
                      </a:r>
                      <a:r>
                        <a:rPr sz="1100" b="1" spc="-1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 </a:t>
                      </a:r>
                      <a:r>
                        <a:rPr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</a:t>
                      </a:r>
                      <a:r>
                        <a:rPr sz="1100" b="1" spc="-5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Щ</a:t>
                      </a:r>
                      <a:r>
                        <a:rPr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</a:t>
                      </a:r>
                      <a:r>
                        <a:rPr sz="1100" b="1" spc="-5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</a:t>
                      </a:r>
                      <a:r>
                        <a:rPr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r>
                        <a:rPr lang="ru-RU" sz="1100" b="1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</a:t>
                      </a:r>
                      <a:r>
                        <a:rPr sz="1100" b="1" spc="5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sz="1100" b="1" spc="-5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ЛА  </a:t>
                      </a:r>
                      <a:r>
                        <a:rPr sz="1100" b="1" spc="-5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ПОДКОНТРОЛЬНЫХ</a:t>
                      </a:r>
                      <a:r>
                        <a:rPr lang="ru-RU" sz="1100" b="1" spc="-5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(%)</a:t>
                      </a:r>
                      <a:endParaRPr sz="11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730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83820" algn="ctr" defTabSz="914400" rtl="0" eaLnBrk="1" latinLnBrk="0" hangingPunct="1">
                        <a:lnSpc>
                          <a:spcPct val="114999"/>
                        </a:lnSpc>
                        <a:spcBef>
                          <a:spcPts val="215"/>
                        </a:spcBef>
                        <a:tabLst>
                          <a:tab pos="1452245" algn="l"/>
                        </a:tabLst>
                      </a:pPr>
                      <a:r>
                        <a:rPr lang="ru-RU" sz="11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100" b="1" kern="1200" spc="-5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P3) - ДОЛЯ  ПРОФИЛАКТИЧЕСКИХ МЕРОПРИЯТИЙ В ОБЩЕМ КОЛИЧЕСТВЕ КОНТРОЛЬНО-НАДЗОРНЫХ И ПРОФИЛАКТИЧЕСКИХ </a:t>
                      </a:r>
                      <a:r>
                        <a:rPr lang="ru-RU" sz="1100" b="1" kern="1200" spc="-5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МЕРОПРИЯТИЙ (%)</a:t>
                      </a:r>
                      <a:endParaRPr lang="ru-RU" sz="1100" b="1" kern="1200" spc="-5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4127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04669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Средний уровень доли по </a:t>
                      </a:r>
                      <a:r>
                        <a:rPr lang="ru-RU" sz="14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территориальным органам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федерального подчинения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62" marR="6062" marT="8082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360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104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kern="120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Роспотребнадзор</a:t>
                      </a:r>
                      <a:endParaRPr lang="ru-RU" sz="1600" b="1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62" marR="6062" marT="8082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25,7 (19,9)</a:t>
                      </a:r>
                      <a:endParaRPr lang="ru-RU" sz="1600" dirty="0"/>
                    </a:p>
                  </a:txBody>
                  <a:tcPr marL="0" marR="0" marT="36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2,6 (4,7)</a:t>
                      </a:r>
                      <a:endParaRPr lang="ru-RU" sz="1600" dirty="0"/>
                    </a:p>
                  </a:txBody>
                  <a:tcPr marL="0" marR="0" marT="36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91,1 (49,4)</a:t>
                      </a:r>
                      <a:endParaRPr lang="ru-RU" sz="1600" dirty="0"/>
                    </a:p>
                  </a:txBody>
                  <a:tcPr marL="0" marR="0" marT="36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04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kern="1200" dirty="0" err="1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Ростехнадзор</a:t>
                      </a:r>
                      <a:endParaRPr lang="ru-RU" sz="1600" b="1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62" marR="6062" marT="8082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22,7 (68,8)</a:t>
                      </a:r>
                      <a:endParaRPr lang="ru-RU" sz="1600" dirty="0"/>
                    </a:p>
                  </a:txBody>
                  <a:tcPr marL="0" marR="0" marT="36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3,4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(15,4)</a:t>
                      </a:r>
                      <a:endParaRPr lang="ru-RU" sz="1600" dirty="0"/>
                    </a:p>
                  </a:txBody>
                  <a:tcPr marL="0" marR="0" marT="36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56,5 (24,9)</a:t>
                      </a:r>
                      <a:endParaRPr lang="ru-RU" sz="1600" dirty="0"/>
                    </a:p>
                  </a:txBody>
                  <a:tcPr marL="0" marR="0" marT="36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70399265"/>
                  </a:ext>
                </a:extLst>
              </a:tr>
              <a:tr h="310431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kern="1200" dirty="0" err="1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Россельхознадзор</a:t>
                      </a:r>
                      <a:endParaRPr lang="ru-RU" sz="1600" b="1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62" marR="6062" marT="8082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59,3 (53,9)</a:t>
                      </a:r>
                      <a:endParaRPr lang="ru-RU" sz="1600" dirty="0"/>
                    </a:p>
                  </a:txBody>
                  <a:tcPr marL="0" marR="0" marT="36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6,4 (1,4)</a:t>
                      </a:r>
                      <a:endParaRPr lang="ru-RU" sz="1600" dirty="0"/>
                    </a:p>
                  </a:txBody>
                  <a:tcPr marL="0" marR="0" marT="36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80,5 (92)</a:t>
                      </a:r>
                      <a:endParaRPr lang="ru-RU" sz="1600" dirty="0"/>
                    </a:p>
                  </a:txBody>
                  <a:tcPr marL="0" marR="0" marT="36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0431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kern="1200" dirty="0" err="1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Росприроднадзор</a:t>
                      </a:r>
                      <a:endParaRPr lang="ru-RU" sz="1600" b="1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62" marR="6062" marT="8082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68,4 (7,2)</a:t>
                      </a:r>
                      <a:endParaRPr lang="ru-RU" sz="1600" dirty="0"/>
                    </a:p>
                  </a:txBody>
                  <a:tcPr marL="0" marR="0" marT="36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0,7 (5,47)</a:t>
                      </a:r>
                      <a:endParaRPr lang="ru-RU" sz="1600" dirty="0"/>
                    </a:p>
                  </a:txBody>
                  <a:tcPr marL="0" marR="0" marT="36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91,6</a:t>
                      </a:r>
                      <a:endParaRPr lang="ru-RU" sz="1600" dirty="0"/>
                    </a:p>
                  </a:txBody>
                  <a:tcPr marL="0" marR="0" marT="36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10431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kern="120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Росздравнадзор</a:t>
                      </a:r>
                      <a:endParaRPr lang="ru-RU" sz="1600" b="1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62" marR="6062" marT="8082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 (0)</a:t>
                      </a:r>
                      <a:endParaRPr lang="ru-RU" sz="1600" dirty="0"/>
                    </a:p>
                  </a:txBody>
                  <a:tcPr marL="0" marR="0" marT="36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0,18 (1,05)</a:t>
                      </a:r>
                      <a:endParaRPr lang="ru-RU" sz="1600" dirty="0"/>
                    </a:p>
                  </a:txBody>
                  <a:tcPr marL="0" marR="0" marT="36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99,92 (96,4)</a:t>
                      </a:r>
                      <a:endParaRPr lang="ru-RU" sz="1600" dirty="0"/>
                    </a:p>
                  </a:txBody>
                  <a:tcPr marL="0" marR="0" marT="36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04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kern="1200" dirty="0" err="1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Ространснадзор</a:t>
                      </a:r>
                      <a:endParaRPr lang="ru-RU" sz="1600" b="1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62" marR="6062" marT="8082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21,4 (43,2)</a:t>
                      </a:r>
                      <a:endParaRPr lang="ru-RU" sz="1600" dirty="0"/>
                    </a:p>
                  </a:txBody>
                  <a:tcPr marL="0" marR="0" marT="36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0,9 (14,2)</a:t>
                      </a:r>
                      <a:endParaRPr lang="ru-RU" sz="1600" dirty="0"/>
                    </a:p>
                  </a:txBody>
                  <a:tcPr marL="0" marR="0" marT="36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99,5 (48,3)</a:t>
                      </a:r>
                      <a:endParaRPr lang="ru-RU" sz="1600" dirty="0"/>
                    </a:p>
                  </a:txBody>
                  <a:tcPr marL="0" marR="0" marT="36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33227953"/>
                  </a:ext>
                </a:extLst>
              </a:tr>
              <a:tr h="3104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1" kern="1200" dirty="0" err="1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Роструд</a:t>
                      </a:r>
                      <a:endParaRPr lang="ru-RU" sz="1600" b="1" i="1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62" marR="6062" marT="8082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67 (27,3)</a:t>
                      </a:r>
                      <a:endParaRPr lang="ru-RU" sz="1600" dirty="0"/>
                    </a:p>
                  </a:txBody>
                  <a:tcPr marL="0" marR="0" marT="36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0,36 (0,9)</a:t>
                      </a:r>
                      <a:endParaRPr lang="ru-RU" sz="1600" dirty="0"/>
                    </a:p>
                  </a:txBody>
                  <a:tcPr marL="0" marR="0" marT="36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95,72 (40,7)</a:t>
                      </a:r>
                      <a:endParaRPr lang="ru-RU" sz="1600" dirty="0"/>
                    </a:p>
                  </a:txBody>
                  <a:tcPr marL="0" marR="0" marT="36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09805476"/>
                  </a:ext>
                </a:extLst>
              </a:tr>
              <a:tr h="310431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kern="120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МЧС России</a:t>
                      </a:r>
                      <a:endParaRPr lang="ru-RU" sz="1600" b="1" i="1" kern="12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062" marR="6062" marT="8082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74</a:t>
                      </a:r>
                      <a:r>
                        <a:rPr lang="ru-RU" sz="1600" dirty="0" smtClean="0"/>
                        <a:t> (94,4)</a:t>
                      </a:r>
                      <a:endParaRPr lang="ru-RU" sz="1600" dirty="0"/>
                    </a:p>
                  </a:txBody>
                  <a:tcPr marL="0" marR="0" marT="36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0,74 (3,4)</a:t>
                      </a:r>
                      <a:endParaRPr lang="ru-RU" sz="1600" dirty="0"/>
                    </a:p>
                  </a:txBody>
                  <a:tcPr marL="0" marR="0" marT="36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97 (60)</a:t>
                      </a:r>
                      <a:endParaRPr lang="ru-RU" sz="1600" dirty="0"/>
                    </a:p>
                  </a:txBody>
                  <a:tcPr marL="0" marR="0" marT="36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728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5109" y="1321592"/>
            <a:ext cx="80452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00025" algn="just"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</a:rPr>
              <a:t> </a:t>
            </a:r>
            <a:endParaRPr lang="ru-RU" sz="1600" dirty="0">
              <a:effectLst/>
              <a:latin typeface="Times New Roman"/>
              <a:ea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5324" y="398262"/>
            <a:ext cx="7570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sz="1600" spc="65" dirty="0">
                <a:solidFill>
                  <a:srgbClr val="002060"/>
                </a:solidFill>
                <a:latin typeface="Muller ExtraBold"/>
                <a:cs typeface="Arial"/>
              </a:rPr>
              <a:t>По результатам ключевых показателей Индекса </a:t>
            </a:r>
            <a:r>
              <a:rPr lang="ru-RU" sz="1600" spc="65" dirty="0" smtClean="0">
                <a:solidFill>
                  <a:srgbClr val="002060"/>
                </a:solidFill>
                <a:latin typeface="Muller ExtraBold"/>
                <a:cs typeface="Arial"/>
              </a:rPr>
              <a:t>административного давления </a:t>
            </a:r>
            <a:r>
              <a:rPr lang="ru-RU" sz="1600" spc="65" dirty="0">
                <a:solidFill>
                  <a:srgbClr val="002060"/>
                </a:solidFill>
                <a:latin typeface="Muller ExtraBold"/>
                <a:cs typeface="Arial"/>
              </a:rPr>
              <a:t>за </a:t>
            </a:r>
            <a:r>
              <a:rPr lang="ru-RU" sz="1600" spc="65" dirty="0" smtClean="0">
                <a:solidFill>
                  <a:srgbClr val="002060"/>
                </a:solidFill>
                <a:latin typeface="Muller ExtraBold"/>
                <a:cs typeface="Arial"/>
              </a:rPr>
              <a:t>2022 </a:t>
            </a:r>
            <a:r>
              <a:rPr lang="ru-RU" sz="1600" spc="65" dirty="0">
                <a:solidFill>
                  <a:srgbClr val="002060"/>
                </a:solidFill>
                <a:latin typeface="Muller ExtraBold"/>
                <a:cs typeface="Arial"/>
              </a:rPr>
              <a:t>год сформировались общие тенденции:</a:t>
            </a:r>
            <a:endParaRPr lang="ru-RU" sz="1600" i="1" spc="65" dirty="0">
              <a:solidFill>
                <a:srgbClr val="002060"/>
              </a:solidFill>
              <a:latin typeface="Muller ExtraBold"/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506258"/>
            <a:ext cx="4896544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>
              <a:tabLst>
                <a:tab pos="4664075" algn="l"/>
              </a:tabLst>
            </a:pP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большинству контрольно-надзорных органов федерального подчинения </a:t>
            </a:r>
            <a:endParaRPr lang="ru-RU" i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92075">
              <a:tabLst>
                <a:tab pos="4664075" algn="l"/>
              </a:tabLst>
            </a:pP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 сравнении с показателями 2021 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92075"/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Доля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предупреждений от общего числа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наказаний существенно увеличилась.</a:t>
            </a:r>
          </a:p>
          <a:p>
            <a:pPr marL="92075"/>
            <a:endParaRPr lang="ru-RU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92075"/>
            <a:endParaRPr lang="ru-RU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92075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Уменьшилась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доля организаций и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индивидуальных предпринимателей,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подвергнутых контролю и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надзору.</a:t>
            </a:r>
          </a:p>
          <a:p>
            <a:pPr marL="92075"/>
            <a:endParaRPr lang="ru-RU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92075"/>
            <a:endParaRPr lang="ru-RU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92075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Увеличилась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доля профилактических мероприятий в общем количестве контрольно-надзорных и профилактических мероприятий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477208"/>
            <a:ext cx="3816424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98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8501" y="260647"/>
            <a:ext cx="8755042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solidFill>
                  <a:srgbClr val="365F91"/>
                </a:solidFill>
                <a:latin typeface="Cambria Math"/>
                <a:ea typeface="Times New Roman"/>
                <a:cs typeface="Arial"/>
              </a:rPr>
              <a:t>С учетом сложившейся экономической ситуации </a:t>
            </a:r>
          </a:p>
          <a:p>
            <a:pPr lvl="0" algn="ctr"/>
            <a:r>
              <a:rPr lang="ru-RU" sz="2400" dirty="0">
                <a:solidFill>
                  <a:srgbClr val="365F91"/>
                </a:solidFill>
                <a:latin typeface="Cambria Math"/>
                <a:ea typeface="Times New Roman"/>
                <a:cs typeface="Arial"/>
              </a:rPr>
              <a:t>будет продолжена </a:t>
            </a:r>
            <a:r>
              <a:rPr lang="ru-RU" sz="2400" dirty="0" smtClean="0">
                <a:solidFill>
                  <a:srgbClr val="365F91"/>
                </a:solidFill>
                <a:latin typeface="Cambria Math"/>
                <a:ea typeface="Times New Roman"/>
                <a:cs typeface="Arial"/>
              </a:rPr>
              <a:t>работа по:</a:t>
            </a:r>
            <a:endParaRPr lang="ru-RU" sz="2400" dirty="0">
              <a:solidFill>
                <a:srgbClr val="365F91"/>
              </a:solidFill>
              <a:latin typeface="Cambria Math"/>
              <a:ea typeface="Times New Roman"/>
              <a:cs typeface="Arial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endParaRPr lang="ru-RU" sz="2000" dirty="0">
              <a:solidFill>
                <a:schemeClr val="tx2">
                  <a:lumMod val="60000"/>
                  <a:lumOff val="40000"/>
                </a:schemeClr>
              </a:solidFill>
              <a:latin typeface="Cambria Math" pitchFamily="18" charset="0"/>
              <a:ea typeface="Cambria Math" pitchFamily="18" charset="0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1089" y="446305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6095" y="4422301"/>
            <a:ext cx="528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prstClr val="black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899592" y="6267267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984099" y="2420888"/>
            <a:ext cx="49685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solidFill>
                <a:prstClr val="black"/>
              </a:solidFill>
            </a:endParaRPr>
          </a:p>
          <a:p>
            <a:r>
              <a:rPr lang="ru-RU" sz="1400" dirty="0" smtClean="0">
                <a:solidFill>
                  <a:prstClr val="black"/>
                </a:solidFill>
              </a:rPr>
              <a:t>         </a:t>
            </a:r>
          </a:p>
          <a:p>
            <a:r>
              <a:rPr lang="ru-RU" sz="1400" dirty="0" smtClean="0">
                <a:solidFill>
                  <a:prstClr val="black"/>
                </a:solidFill>
              </a:rPr>
              <a:t>          </a:t>
            </a:r>
          </a:p>
          <a:p>
            <a:r>
              <a:rPr lang="ru-RU" sz="1400" dirty="0" smtClean="0">
                <a:solidFill>
                  <a:prstClr val="black"/>
                </a:solidFill>
              </a:rPr>
              <a:t>         </a:t>
            </a:r>
          </a:p>
          <a:p>
            <a:r>
              <a:rPr lang="ru-RU" sz="1400" dirty="0" smtClean="0">
                <a:solidFill>
                  <a:prstClr val="black"/>
                </a:solidFill>
              </a:rPr>
              <a:t>         </a:t>
            </a:r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82175" y="892170"/>
            <a:ext cx="18002" cy="5231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683568" y="1287193"/>
            <a:ext cx="4248472" cy="444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Выработке совместно с бизнесом новых мер </a:t>
            </a:r>
            <a:r>
              <a:rPr lang="ru-RU" sz="16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поддержки и транслированию их в органы </a:t>
            </a:r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власти.</a:t>
            </a:r>
            <a:endParaRPr lang="ru-RU" sz="1600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ru-RU" sz="16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Разрешению конкретных кейсов и затруднений </a:t>
            </a:r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 вопросах логистики расчетов, </a:t>
            </a:r>
            <a:r>
              <a:rPr lang="ru-RU" sz="16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экспортно-импортной сфере и </a:t>
            </a:r>
            <a:r>
              <a:rPr lang="ru-RU" sz="16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импортозамещении</a:t>
            </a:r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ru-RU" sz="1600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ru-RU" sz="16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Цифровизации</a:t>
            </a:r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контрольно-надзорной деятельности для снижения административной нагрузки </a:t>
            </a:r>
            <a:r>
              <a:rPr lang="ru-RU" sz="16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 бизнес </a:t>
            </a:r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во взаимодействии </a:t>
            </a:r>
            <a:r>
              <a:rPr lang="ru-RU" sz="16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 органами </a:t>
            </a:r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прокуратуры.</a:t>
            </a:r>
            <a:endParaRPr lang="ru-RU" sz="1600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ru-RU" sz="16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Подготовке </a:t>
            </a:r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новых законопроектов и  </a:t>
            </a:r>
            <a:r>
              <a:rPr lang="ru-RU" sz="1600" b="1" i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законодательных </a:t>
            </a:r>
            <a:r>
              <a:rPr lang="ru-RU" sz="16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инициатив.</a:t>
            </a:r>
            <a:endParaRPr lang="ru-RU" sz="1600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870" y="3590438"/>
            <a:ext cx="3434725" cy="22868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870" y="1287193"/>
            <a:ext cx="3434724" cy="21418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10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8497" y="260647"/>
            <a:ext cx="87550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dirty="0" smtClean="0">
              <a:solidFill>
                <a:srgbClr val="365F91"/>
              </a:solidFill>
              <a:latin typeface="Cambria Math"/>
              <a:ea typeface="Times New Roman"/>
              <a:cs typeface="Arial"/>
            </a:endParaRPr>
          </a:p>
          <a:p>
            <a:pPr lvl="0" algn="ctr"/>
            <a:endParaRPr lang="ru-RU" b="1" dirty="0" smtClean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407242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6095" y="4422301"/>
            <a:ext cx="528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prstClr val="black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803570" y="6266738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984099" y="2420888"/>
            <a:ext cx="49685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solidFill>
                <a:prstClr val="black"/>
              </a:solidFill>
            </a:endParaRPr>
          </a:p>
          <a:p>
            <a:r>
              <a:rPr lang="ru-RU" sz="1400" dirty="0" smtClean="0">
                <a:solidFill>
                  <a:prstClr val="black"/>
                </a:solidFill>
              </a:rPr>
              <a:t>         </a:t>
            </a:r>
          </a:p>
          <a:p>
            <a:r>
              <a:rPr lang="ru-RU" sz="1400" dirty="0" smtClean="0">
                <a:solidFill>
                  <a:prstClr val="black"/>
                </a:solidFill>
              </a:rPr>
              <a:t>          </a:t>
            </a:r>
          </a:p>
          <a:p>
            <a:r>
              <a:rPr lang="ru-RU" sz="1400" dirty="0" smtClean="0">
                <a:solidFill>
                  <a:prstClr val="black"/>
                </a:solidFill>
              </a:rPr>
              <a:t>         </a:t>
            </a:r>
          </a:p>
          <a:p>
            <a:r>
              <a:rPr lang="ru-RU" sz="1400" dirty="0" smtClean="0">
                <a:solidFill>
                  <a:prstClr val="black"/>
                </a:solidFill>
              </a:rPr>
              <a:t>         </a:t>
            </a:r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82175" y="892170"/>
            <a:ext cx="18002" cy="5231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827584" y="1264165"/>
            <a:ext cx="784887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800" dirty="0" smtClean="0">
              <a:solidFill>
                <a:srgbClr val="365F91"/>
              </a:solidFill>
              <a:latin typeface="Cambria Math"/>
              <a:ea typeface="Times New Roman"/>
              <a:cs typeface="Arial"/>
            </a:endParaRPr>
          </a:p>
          <a:p>
            <a:pPr lvl="0" algn="ctr"/>
            <a:r>
              <a:rPr lang="ru-RU" sz="2000" b="1" dirty="0">
                <a:solidFill>
                  <a:srgbClr val="39639D">
                    <a:lumMod val="75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Уполномоченный по защите прав предпринимателей </a:t>
            </a:r>
          </a:p>
          <a:p>
            <a:pPr lvl="0" algn="ctr"/>
            <a:r>
              <a:rPr lang="ru-RU" sz="2000" b="1" dirty="0">
                <a:solidFill>
                  <a:srgbClr val="39639D">
                    <a:lumMod val="75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 Чувашской Республике </a:t>
            </a:r>
          </a:p>
          <a:p>
            <a:pPr lvl="0" algn="ctr"/>
            <a:endParaRPr lang="ru-RU" sz="2800" dirty="0">
              <a:solidFill>
                <a:srgbClr val="365F91"/>
              </a:solidFill>
              <a:latin typeface="Cambria Math"/>
              <a:ea typeface="Times New Roman"/>
              <a:cs typeface="Arial"/>
            </a:endParaRPr>
          </a:p>
          <a:p>
            <a:pPr lvl="0" algn="ctr"/>
            <a:r>
              <a:rPr lang="ru-RU" sz="2000" b="1" dirty="0" smtClean="0">
                <a:solidFill>
                  <a:srgbClr val="2DA2BF">
                    <a:lumMod val="75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Благодарю </a:t>
            </a:r>
            <a:r>
              <a:rPr lang="ru-RU" sz="2000" b="1" dirty="0">
                <a:solidFill>
                  <a:srgbClr val="2DA2BF">
                    <a:lumMod val="75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за </a:t>
            </a:r>
            <a:r>
              <a:rPr lang="ru-RU" sz="2000" b="1" dirty="0" smtClean="0">
                <a:solidFill>
                  <a:srgbClr val="2DA2BF">
                    <a:lumMod val="75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внимание!</a:t>
            </a:r>
            <a:endParaRPr lang="ru-RU" sz="2800" dirty="0">
              <a:solidFill>
                <a:srgbClr val="365F91"/>
              </a:solidFill>
              <a:latin typeface="Cambria Math"/>
              <a:ea typeface="Times New Roman"/>
              <a:cs typeface="Arial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764704"/>
            <a:ext cx="462053" cy="54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5104" y="0"/>
            <a:ext cx="87550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365F91"/>
                </a:solidFill>
                <a:latin typeface="Cambria Math"/>
                <a:ea typeface="Times New Roman"/>
                <a:cs typeface="Arial"/>
              </a:rPr>
              <a:t>Цели и задачи </a:t>
            </a:r>
          </a:p>
          <a:p>
            <a:pPr algn="ctr"/>
            <a:r>
              <a:rPr lang="ru-RU" sz="2000" dirty="0" smtClean="0">
                <a:solidFill>
                  <a:srgbClr val="365F91"/>
                </a:solidFill>
                <a:latin typeface="Cambria Math"/>
                <a:ea typeface="Times New Roman"/>
                <a:cs typeface="Arial"/>
              </a:rPr>
              <a:t>Уполномоченного по защите прав предпринимателей </a:t>
            </a:r>
          </a:p>
          <a:p>
            <a:pPr algn="ctr"/>
            <a:r>
              <a:rPr lang="ru-RU" sz="2000" dirty="0" smtClean="0">
                <a:solidFill>
                  <a:srgbClr val="365F91"/>
                </a:solidFill>
                <a:latin typeface="Cambria Math"/>
                <a:ea typeface="Times New Roman"/>
                <a:cs typeface="Arial"/>
              </a:rPr>
              <a:t>в Чувашской Республике: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7584" y="407242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316095" y="4422301"/>
            <a:ext cx="528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115616" y="5335273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259632" y="2420887"/>
            <a:ext cx="17641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/>
          </a:p>
          <a:p>
            <a:r>
              <a:rPr lang="ru-RU" sz="1400" dirty="0" smtClean="0"/>
              <a:t>         </a:t>
            </a:r>
          </a:p>
          <a:p>
            <a:r>
              <a:rPr lang="ru-RU" sz="1400" dirty="0" smtClean="0"/>
              <a:t>          </a:t>
            </a:r>
          </a:p>
          <a:p>
            <a:r>
              <a:rPr lang="ru-RU" sz="1400" dirty="0" smtClean="0"/>
              <a:t>         </a:t>
            </a:r>
          </a:p>
          <a:p>
            <a:r>
              <a:rPr lang="ru-RU" sz="1400" dirty="0" smtClean="0"/>
              <a:t>         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851920" y="1340768"/>
            <a:ext cx="4752528" cy="48483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pPr algn="just">
              <a:tabLst>
                <a:tab pos="266700" algn="l"/>
              </a:tabLst>
            </a:pPr>
            <a:r>
              <a:rPr lang="ru-RU" sz="1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Cambria Math"/>
                <a:cs typeface="Times New Roman" pitchFamily="18" charset="0"/>
              </a:rPr>
              <a:t>∗	</a:t>
            </a:r>
            <a:r>
              <a:rPr lang="ru-RU" sz="1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содействие </a:t>
            </a:r>
            <a:r>
              <a:rPr lang="ru-RU" sz="15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восстановлению нарушенных прав и законных интересов предпринимателей;</a:t>
            </a:r>
          </a:p>
          <a:p>
            <a:pPr algn="just" defTabSz="266700"/>
            <a:r>
              <a:rPr lang="ru-RU" sz="1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Cambria Math"/>
                <a:cs typeface="Times New Roman" pitchFamily="18" charset="0"/>
              </a:rPr>
              <a:t>∗	</a:t>
            </a:r>
            <a:r>
              <a:rPr lang="ru-RU" sz="1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разъяснение </a:t>
            </a:r>
            <a:r>
              <a:rPr lang="ru-RU" sz="15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пропаганда прав и законных интересов предпринимателей;</a:t>
            </a:r>
          </a:p>
          <a:p>
            <a:pPr algn="just" defTabSz="266700"/>
            <a:r>
              <a:rPr lang="ru-RU" sz="1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Cambria Math"/>
                <a:cs typeface="Times New Roman" pitchFamily="18" charset="0"/>
              </a:rPr>
              <a:t>∗	</a:t>
            </a:r>
            <a:r>
              <a:rPr lang="ru-RU" sz="1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содействие </a:t>
            </a:r>
            <a:r>
              <a:rPr lang="ru-RU" sz="15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улучшению делового и инвестиционного климата в  Чувашской Республике;</a:t>
            </a:r>
          </a:p>
          <a:p>
            <a:pPr algn="just" defTabSz="266700"/>
            <a:r>
              <a:rPr lang="ru-RU" sz="1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Cambria Math"/>
                <a:cs typeface="Times New Roman" pitchFamily="18" charset="0"/>
              </a:rPr>
              <a:t>∗	</a:t>
            </a:r>
            <a:r>
              <a:rPr lang="ru-RU" sz="1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информирование </a:t>
            </a:r>
            <a:r>
              <a:rPr lang="ru-RU" sz="15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общественности о состоянии соблюдения и защиты прав и законных интересов предпринимателей;</a:t>
            </a:r>
          </a:p>
          <a:p>
            <a:pPr algn="just" defTabSz="266700"/>
            <a:r>
              <a:rPr lang="ru-RU" sz="1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Cambria Math"/>
                <a:cs typeface="Times New Roman" pitchFamily="18" charset="0"/>
              </a:rPr>
              <a:t>∗	</a:t>
            </a:r>
            <a:r>
              <a:rPr lang="ru-RU" sz="1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15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формировании и реализации государственной политики Чувашской Республики в области развития предпринимательской деятельности, защиты прав и законных интересов предпринимателей;</a:t>
            </a:r>
          </a:p>
          <a:p>
            <a:pPr algn="just" defTabSz="266700"/>
            <a:r>
              <a:rPr lang="ru-RU" sz="1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Cambria Math"/>
                <a:cs typeface="Times New Roman" pitchFamily="18" charset="0"/>
              </a:rPr>
              <a:t>∗	</a:t>
            </a:r>
            <a:r>
              <a:rPr lang="ru-RU" sz="15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взаимодействие </a:t>
            </a:r>
            <a:r>
              <a:rPr lang="ru-RU" sz="15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предпринимательским сообществом, содействие вовлечению представителей бизнеса в работу по развитию предпринимательской деятельности в Чувашской Республике и защите прав предпринимателей.</a:t>
            </a:r>
          </a:p>
          <a:p>
            <a:endParaRPr lang="ru-RU" sz="1200" dirty="0"/>
          </a:p>
          <a:p>
            <a:endParaRPr lang="ru-RU" sz="1200" dirty="0"/>
          </a:p>
          <a:p>
            <a:pPr algn="ctr"/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2952328" cy="15452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52842"/>
            <a:ext cx="2909135" cy="15362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68960"/>
            <a:ext cx="2952328" cy="14581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707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7584" y="407242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316095" y="4422301"/>
            <a:ext cx="528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115616" y="5335273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755576" y="6237312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611560" y="285292"/>
            <a:ext cx="0" cy="5663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316095" y="4488178"/>
            <a:ext cx="7560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/>
              <a:t> </a:t>
            </a:r>
            <a:endParaRPr lang="ru-RU" sz="1400" dirty="0"/>
          </a:p>
          <a:p>
            <a:r>
              <a:rPr lang="ru-RU" sz="1400" dirty="0"/>
              <a:t>  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090166689"/>
              </p:ext>
            </p:extLst>
          </p:nvPr>
        </p:nvGraphicFramePr>
        <p:xfrm>
          <a:off x="827584" y="285292"/>
          <a:ext cx="7938474" cy="5511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9514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9424" y="344850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365F91"/>
                </a:solidFill>
                <a:latin typeface="Cambria Math"/>
                <a:ea typeface="Times New Roman"/>
                <a:cs typeface="Arial"/>
              </a:rPr>
              <a:t>Личные приемы Уполномоченного по защите прав предпринимателей </a:t>
            </a:r>
          </a:p>
          <a:p>
            <a:pPr algn="ctr"/>
            <a:r>
              <a:rPr lang="ru-RU" sz="2000" dirty="0" smtClean="0">
                <a:solidFill>
                  <a:srgbClr val="365F91"/>
                </a:solidFill>
                <a:latin typeface="Cambria Math"/>
                <a:ea typeface="Times New Roman"/>
                <a:cs typeface="Arial"/>
              </a:rPr>
              <a:t>в Чувашской Республике в 2022 году: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7584" y="407242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275857" y="4128753"/>
            <a:ext cx="23042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Продолжаются личные приемы предпринимателей, находящихся в местах лишения свободы 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 и СИЗО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г.Алатырь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п.Лапсары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г.Чебоксары. 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5857" y="1765312"/>
            <a:ext cx="22629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году совместно с руководством прокуратуры Чувашской Республики  проведено 6 приемов предпринимателей (принято 33 заявител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74214" y="4441758"/>
            <a:ext cx="27363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личных приема было проведено региональным бизнес-омбудсменом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Приемной Президента Российской Федерации в Чувашской 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Республике.</a:t>
            </a:r>
            <a:endParaRPr lang="ru-RU" sz="1400" b="0" i="0" dirty="0">
              <a:solidFill>
                <a:schemeClr val="bg2">
                  <a:lumMod val="25000"/>
                </a:schemeClr>
              </a:solidFill>
              <a:effectLst/>
              <a:latin typeface="Merriweather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00" y="1497607"/>
            <a:ext cx="2531734" cy="1920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22" y="3861048"/>
            <a:ext cx="2531734" cy="1920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158" y="1412776"/>
            <a:ext cx="2520280" cy="2956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78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1441" y="476672"/>
            <a:ext cx="87550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365F9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</a:rPr>
              <a:t>Динамика</a:t>
            </a:r>
            <a:r>
              <a:rPr lang="ru-RU" sz="2400" dirty="0" smtClean="0">
                <a:solidFill>
                  <a:srgbClr val="365F91"/>
                </a:solidFill>
                <a:latin typeface="Cambria Math"/>
                <a:ea typeface="Times New Roman"/>
                <a:cs typeface="Arial"/>
              </a:rPr>
              <a:t> обращений за 2019 -2022 гг.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7584" y="407242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316095" y="4422301"/>
            <a:ext cx="528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61223" y="6453336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984099" y="2420888"/>
            <a:ext cx="49685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/>
          </a:p>
          <a:p>
            <a:r>
              <a:rPr lang="ru-RU" sz="1400" dirty="0" smtClean="0"/>
              <a:t>         </a:t>
            </a:r>
          </a:p>
          <a:p>
            <a:r>
              <a:rPr lang="ru-RU" sz="1400" dirty="0" smtClean="0"/>
              <a:t>          </a:t>
            </a:r>
          </a:p>
          <a:p>
            <a:r>
              <a:rPr lang="ru-RU" sz="1400" dirty="0" smtClean="0"/>
              <a:t>         </a:t>
            </a:r>
          </a:p>
          <a:p>
            <a:r>
              <a:rPr lang="ru-RU" sz="1400" dirty="0" smtClean="0"/>
              <a:t>         </a:t>
            </a:r>
            <a:endParaRPr lang="ru-RU" dirty="0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39552" y="764704"/>
            <a:ext cx="18002" cy="540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909695" y="1543725"/>
            <a:ext cx="381642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400" b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2019 г.  -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280 обращений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из них: </a:t>
            </a:r>
          </a:p>
          <a:p>
            <a:pPr algn="just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149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письменных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и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123 устных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</a:p>
          <a:p>
            <a:pPr algn="just"/>
            <a:endParaRPr lang="ru-RU" b="1" dirty="0" smtClean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2020 г. – 446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обращений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из них: </a:t>
            </a:r>
          </a:p>
          <a:p>
            <a:pPr algn="just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170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письменных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276 устных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algn="just"/>
            <a:endParaRPr lang="en-US" dirty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0" algn="just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202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г. –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302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обращения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из них: </a:t>
            </a:r>
          </a:p>
          <a:p>
            <a:pPr lvl="0" algn="just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33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письменных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 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169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устных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lvl="0" algn="just"/>
            <a:endParaRPr lang="ru-RU" dirty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0" algn="just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 2022 г. – 435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обращения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из них:</a:t>
            </a:r>
          </a:p>
          <a:p>
            <a:pPr lvl="0" algn="just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115 письменных и 320 устных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dirty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endParaRPr lang="ru-RU" sz="16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ru-RU" sz="1400" b="1" dirty="0"/>
          </a:p>
          <a:p>
            <a:endParaRPr lang="ru-RU" dirty="0"/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420515044"/>
              </p:ext>
            </p:extLst>
          </p:nvPr>
        </p:nvGraphicFramePr>
        <p:xfrm>
          <a:off x="659904" y="1597091"/>
          <a:ext cx="3912096" cy="3688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0278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1441" y="476672"/>
            <a:ext cx="87550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365F91"/>
                </a:solidFill>
                <a:latin typeface="Cambria Math"/>
                <a:ea typeface="Times New Roman"/>
                <a:cs typeface="Arial"/>
              </a:rPr>
              <a:t>Классификация поступивших в 202</a:t>
            </a:r>
            <a:r>
              <a:rPr lang="en-US" sz="2400" dirty="0">
                <a:solidFill>
                  <a:srgbClr val="365F91"/>
                </a:solidFill>
                <a:latin typeface="Cambria Math"/>
                <a:ea typeface="Times New Roman"/>
                <a:cs typeface="Arial"/>
              </a:rPr>
              <a:t>2</a:t>
            </a:r>
            <a:r>
              <a:rPr lang="ru-RU" sz="2400" dirty="0" smtClean="0">
                <a:solidFill>
                  <a:srgbClr val="365F91"/>
                </a:solidFill>
                <a:latin typeface="Cambria Math"/>
                <a:ea typeface="Times New Roman"/>
                <a:cs typeface="Arial"/>
              </a:rPr>
              <a:t> году обращений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7584" y="407242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316095" y="4422301"/>
            <a:ext cx="528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46514" y="6395107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984099" y="2420888"/>
            <a:ext cx="49685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/>
          </a:p>
          <a:p>
            <a:r>
              <a:rPr lang="ru-RU" sz="1400" dirty="0" smtClean="0"/>
              <a:t>         </a:t>
            </a:r>
          </a:p>
          <a:p>
            <a:r>
              <a:rPr lang="ru-RU" sz="1400" dirty="0" smtClean="0"/>
              <a:t>          </a:t>
            </a:r>
          </a:p>
          <a:p>
            <a:r>
              <a:rPr lang="ru-RU" sz="1400" dirty="0" smtClean="0"/>
              <a:t>         </a:t>
            </a:r>
          </a:p>
          <a:p>
            <a:r>
              <a:rPr lang="ru-RU" sz="1400" dirty="0" smtClean="0"/>
              <a:t>         </a:t>
            </a:r>
            <a:endParaRPr lang="ru-RU" dirty="0"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591548870"/>
              </p:ext>
            </p:extLst>
          </p:nvPr>
        </p:nvGraphicFramePr>
        <p:xfrm>
          <a:off x="107504" y="938337"/>
          <a:ext cx="8856983" cy="5082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6" name="Прямая соединительная линия 15"/>
          <p:cNvCxnSpPr/>
          <p:nvPr/>
        </p:nvCxnSpPr>
        <p:spPr>
          <a:xfrm>
            <a:off x="482175" y="722832"/>
            <a:ext cx="18002" cy="540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75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8501" y="260647"/>
            <a:ext cx="87550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solidFill>
                  <a:srgbClr val="365F91"/>
                </a:solidFill>
                <a:latin typeface="Cambria Math"/>
                <a:ea typeface="Times New Roman"/>
                <a:cs typeface="Arial"/>
              </a:rPr>
              <a:t>Статистика обращений за </a:t>
            </a:r>
            <a:r>
              <a:rPr lang="ru-RU" sz="2400" dirty="0" smtClean="0">
                <a:solidFill>
                  <a:srgbClr val="365F91"/>
                </a:solidFill>
                <a:latin typeface="Cambria Math"/>
                <a:ea typeface="Times New Roman"/>
                <a:cs typeface="Arial"/>
              </a:rPr>
              <a:t>2022 год: </a:t>
            </a:r>
            <a:endParaRPr lang="ru-RU" sz="2400" dirty="0">
              <a:solidFill>
                <a:srgbClr val="365F91"/>
              </a:solidFill>
              <a:latin typeface="Cambria Math"/>
              <a:ea typeface="Times New Roman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407242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6095" y="4422301"/>
            <a:ext cx="528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prstClr val="black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539552" y="6381328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984099" y="2420888"/>
            <a:ext cx="49685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solidFill>
                <a:prstClr val="black"/>
              </a:solidFill>
            </a:endParaRPr>
          </a:p>
          <a:p>
            <a:r>
              <a:rPr lang="ru-RU" sz="1400" dirty="0" smtClean="0">
                <a:solidFill>
                  <a:prstClr val="black"/>
                </a:solidFill>
              </a:rPr>
              <a:t>         </a:t>
            </a:r>
          </a:p>
          <a:p>
            <a:r>
              <a:rPr lang="ru-RU" sz="1400" dirty="0" smtClean="0">
                <a:solidFill>
                  <a:prstClr val="black"/>
                </a:solidFill>
              </a:rPr>
              <a:t>          </a:t>
            </a:r>
          </a:p>
          <a:p>
            <a:r>
              <a:rPr lang="ru-RU" sz="1400" dirty="0" smtClean="0">
                <a:solidFill>
                  <a:prstClr val="black"/>
                </a:solidFill>
              </a:rPr>
              <a:t>         </a:t>
            </a:r>
          </a:p>
          <a:p>
            <a:r>
              <a:rPr lang="ru-RU" sz="1400" dirty="0" smtClean="0">
                <a:solidFill>
                  <a:prstClr val="black"/>
                </a:solidFill>
              </a:rPr>
              <a:t>         </a:t>
            </a:r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82175" y="892170"/>
            <a:ext cx="18002" cy="5231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615486145"/>
              </p:ext>
            </p:extLst>
          </p:nvPr>
        </p:nvGraphicFramePr>
        <p:xfrm>
          <a:off x="827584" y="1556792"/>
          <a:ext cx="7920880" cy="4496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319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8958" y="256469"/>
            <a:ext cx="87550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365F91"/>
                </a:solidFill>
                <a:latin typeface="Cambria Math"/>
                <a:ea typeface="Times New Roman"/>
                <a:cs typeface="Arial"/>
              </a:rPr>
              <a:t>Количество субъектов предпринимательской деятельности</a:t>
            </a:r>
          </a:p>
          <a:p>
            <a:pPr algn="ctr"/>
            <a:r>
              <a:rPr lang="ru-RU" sz="2000" dirty="0" smtClean="0">
                <a:solidFill>
                  <a:srgbClr val="365F91"/>
                </a:solidFill>
                <a:latin typeface="Cambria Math"/>
                <a:ea typeface="Times New Roman"/>
                <a:cs typeface="Arial"/>
              </a:rPr>
              <a:t>(по данным Единого реестра субъектов малого и среднего предпринимательства):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7584" y="407242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316095" y="4422301"/>
            <a:ext cx="528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115616" y="5335273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599665" y="630932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984099" y="2420888"/>
            <a:ext cx="49685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/>
          </a:p>
          <a:p>
            <a:r>
              <a:rPr lang="ru-RU" sz="1400" dirty="0" smtClean="0"/>
              <a:t>         </a:t>
            </a:r>
          </a:p>
          <a:p>
            <a:r>
              <a:rPr lang="ru-RU" sz="1400" dirty="0" smtClean="0"/>
              <a:t>          </a:t>
            </a:r>
          </a:p>
          <a:p>
            <a:r>
              <a:rPr lang="ru-RU" sz="1400" dirty="0" smtClean="0"/>
              <a:t>         </a:t>
            </a:r>
          </a:p>
          <a:p>
            <a:r>
              <a:rPr lang="ru-RU" sz="1400" dirty="0" smtClean="0"/>
              <a:t>         </a:t>
            </a:r>
            <a:endParaRPr lang="ru-RU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00177" y="1052736"/>
            <a:ext cx="39375" cy="5040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9665" y="1302437"/>
            <a:ext cx="829281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Российской Федерации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состоянию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10.02.2023 г.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деятельность осуществляли свыше 6 млн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субъектов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МСП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(на 10.02.2022 г.– 5,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млн.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субъектов МСП). </a:t>
            </a:r>
          </a:p>
          <a:p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Приволжском федеральном округе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10.02.2023 г.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порядка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,05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млн. субъектов МСП (на 10.02.2022 г.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1,04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субъектов). </a:t>
            </a:r>
          </a:p>
          <a:p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Чувашской Республике на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10.02.2023 г.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сфере предпринимательства заняты  43,744 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субъектов МСП (на 10.02.2022 г. было зарегистрировано 43,863 тыс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субъектов МСП).</a:t>
            </a:r>
          </a:p>
          <a:p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01.01.2023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количество лиц, зарегистрировавшихся в качестве налогоплательщиков налога на профессиональный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доход, осуществляющих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деятельность на территории Чувашской Республики, составило 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36,319  тыс. человек. В 2022 году сняты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учета -  7,643 тыс. человек.</a:t>
            </a:r>
          </a:p>
          <a:p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сравнения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 состоянию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дату 10.02.2023 год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Республике Марий Эл – 19, 824 тыс. субъектов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МСП;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Ульяновской области – 42,693 тыс. субъектов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МСП;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Республике Мордовия – 20,899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тыс. субъектов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МСП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79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4188</TotalTime>
  <Words>2068</Words>
  <Application>Microsoft Office PowerPoint</Application>
  <PresentationFormat>Экран (4:3)</PresentationFormat>
  <Paragraphs>530</Paragraphs>
  <Slides>28</Slides>
  <Notes>27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Уполномоченный по защите прав предпринимателей  в Чувашской Республике</dc:title>
  <dc:creator>ombudsmanbiz2</dc:creator>
  <cp:lastModifiedBy>Клементьева Татьяна Петровна</cp:lastModifiedBy>
  <cp:revision>349</cp:revision>
  <cp:lastPrinted>2018-03-07T13:42:17Z</cp:lastPrinted>
  <dcterms:created xsi:type="dcterms:W3CDTF">2015-03-24T07:53:47Z</dcterms:created>
  <dcterms:modified xsi:type="dcterms:W3CDTF">2023-02-15T06:26:07Z</dcterms:modified>
</cp:coreProperties>
</file>